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71"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515"/>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7" d="100"/>
          <a:sy n="67" d="100"/>
        </p:scale>
        <p:origin x="72" y="1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0.web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descr="fabian-kunzel-zeller-Kd0oUzb2Bfg-unsplash.jpg"/>
          <p:cNvPicPr>
            <a:picLocks noChangeAspect="1"/>
          </p:cNvPicPr>
          <p:nvPr/>
        </p:nvPicPr>
        <p:blipFill>
          <a:blip r:embed="rId2"/>
          <a:stretch>
            <a:fillRect/>
          </a:stretch>
        </p:blipFill>
        <p:spPr>
          <a:xfrm>
            <a:off x="0" y="0"/>
            <a:ext cx="5029200" cy="6858000"/>
          </a:xfrm>
          <a:prstGeom prst="rect">
            <a:avLst/>
          </a:prstGeom>
        </p:spPr>
      </p:pic>
      <p:sp>
        <p:nvSpPr>
          <p:cNvPr id="3" name="Rectangle 2"/>
          <p:cNvSpPr/>
          <p:nvPr/>
        </p:nvSpPr>
        <p:spPr>
          <a:xfrm>
            <a:off x="5943600" y="1828800"/>
            <a:ext cx="18288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943600" y="2188081"/>
            <a:ext cx="1351598" cy="1195199"/>
          </a:xfrm>
          <a:prstGeom prst="rect">
            <a:avLst/>
          </a:prstGeom>
          <a:noFill/>
        </p:spPr>
        <p:txBody>
          <a:bodyPr wrap="square">
            <a:spAutoFit/>
          </a:bodyPr>
          <a:lstStyle/>
          <a:p>
            <a:pPr algn="l">
              <a:lnSpc>
                <a:spcPts val="8640"/>
              </a:lnSpc>
              <a:spcAft>
                <a:spcPts val="0"/>
              </a:spcAft>
              <a:defRPr sz="7200" b="0" i="0">
                <a:solidFill>
                  <a:srgbClr val="1A1A1A"/>
                </a:solidFill>
                <a:latin typeface="DM Sans"/>
              </a:defRPr>
            </a:pPr>
            <a:r>
              <a:rPr dirty="0"/>
              <a:t>Or</a:t>
            </a:r>
          </a:p>
        </p:txBody>
      </p:sp>
      <p:sp>
        <p:nvSpPr>
          <p:cNvPr id="5" name="TextBox 4"/>
          <p:cNvSpPr txBox="1"/>
          <p:nvPr/>
        </p:nvSpPr>
        <p:spPr>
          <a:xfrm>
            <a:off x="7295198" y="2188081"/>
            <a:ext cx="2368868" cy="1195199"/>
          </a:xfrm>
          <a:prstGeom prst="rect">
            <a:avLst/>
          </a:prstGeom>
          <a:noFill/>
        </p:spPr>
        <p:txBody>
          <a:bodyPr wrap="square">
            <a:spAutoFit/>
          </a:bodyPr>
          <a:lstStyle/>
          <a:p>
            <a:pPr algn="l">
              <a:lnSpc>
                <a:spcPts val="8640"/>
              </a:lnSpc>
              <a:spcAft>
                <a:spcPts val="0"/>
              </a:spcAft>
              <a:defRPr sz="7200" b="0" i="1">
                <a:solidFill>
                  <a:srgbClr val="E85D4C"/>
                </a:solidFill>
                <a:latin typeface="Playfair Display"/>
              </a:defRPr>
            </a:pPr>
            <a:r>
              <a:rPr dirty="0"/>
              <a:t>This?</a:t>
            </a:r>
          </a:p>
        </p:txBody>
      </p:sp>
      <p:sp>
        <p:nvSpPr>
          <p:cNvPr id="6" name="TextBox 5"/>
          <p:cNvSpPr txBox="1"/>
          <p:nvPr/>
        </p:nvSpPr>
        <p:spPr>
          <a:xfrm>
            <a:off x="5943600" y="3383280"/>
            <a:ext cx="5486400" cy="548640"/>
          </a:xfrm>
          <a:prstGeom prst="rect">
            <a:avLst/>
          </a:prstGeom>
          <a:noFill/>
        </p:spPr>
        <p:txBody>
          <a:bodyPr wrap="square">
            <a:spAutoFit/>
          </a:bodyPr>
          <a:lstStyle/>
          <a:p>
            <a:pPr algn="l">
              <a:lnSpc>
                <a:spcPts val="2879"/>
              </a:lnSpc>
              <a:spcAft>
                <a:spcPts val="0"/>
              </a:spcAft>
              <a:defRPr sz="2400" b="0" i="1">
                <a:solidFill>
                  <a:srgbClr val="2D2D2D"/>
                </a:solidFill>
                <a:latin typeface="Playfair Display"/>
              </a:defRPr>
            </a:pPr>
            <a:r>
              <a:t>Confidence in every choice.</a:t>
            </a:r>
          </a:p>
        </p:txBody>
      </p:sp>
      <p:sp>
        <p:nvSpPr>
          <p:cNvPr id="7" name="TextBox 6"/>
          <p:cNvSpPr txBox="1"/>
          <p:nvPr/>
        </p:nvSpPr>
        <p:spPr>
          <a:xfrm>
            <a:off x="5943600" y="4206240"/>
            <a:ext cx="5029200" cy="731520"/>
          </a:xfrm>
          <a:prstGeom prst="rect">
            <a:avLst/>
          </a:prstGeom>
          <a:noFill/>
        </p:spPr>
        <p:txBody>
          <a:bodyPr wrap="square">
            <a:spAutoFit/>
          </a:bodyPr>
          <a:lstStyle/>
          <a:p>
            <a:pPr algn="l">
              <a:lnSpc>
                <a:spcPts val="1920"/>
              </a:lnSpc>
              <a:spcAft>
                <a:spcPts val="0"/>
              </a:spcAft>
              <a:defRPr sz="1600" b="0" i="0">
                <a:solidFill>
                  <a:srgbClr val="9B9B9B"/>
                </a:solidFill>
                <a:latin typeface="DM Sans"/>
              </a:defRPr>
            </a:pPr>
            <a:r>
              <a:t>AI-powered outfit feedback in 30 seconds.</a:t>
            </a:r>
            <a:br/>
            <a:r>
              <a:t>Your honest friend in your pocket.</a:t>
            </a:r>
          </a:p>
        </p:txBody>
      </p:sp>
      <p:sp>
        <p:nvSpPr>
          <p:cNvPr id="8" name="TextBox 7"/>
          <p:cNvSpPr txBox="1"/>
          <p:nvPr/>
        </p:nvSpPr>
        <p:spPr>
          <a:xfrm>
            <a:off x="5943600" y="5486400"/>
            <a:ext cx="4572000" cy="365760"/>
          </a:xfrm>
          <a:prstGeom prst="rect">
            <a:avLst/>
          </a:prstGeom>
          <a:noFill/>
        </p:spPr>
        <p:txBody>
          <a:bodyPr wrap="square">
            <a:spAutoFit/>
          </a:bodyPr>
          <a:lstStyle/>
          <a:p>
            <a:pPr algn="l">
              <a:lnSpc>
                <a:spcPts val="1560"/>
              </a:lnSpc>
              <a:spcAft>
                <a:spcPts val="0"/>
              </a:spcAft>
              <a:defRPr sz="1300" b="0" i="0">
                <a:solidFill>
                  <a:srgbClr val="9B9B9B"/>
                </a:solidFill>
                <a:latin typeface="DM Sans"/>
              </a:defRPr>
            </a:pPr>
            <a:r>
              <a:t>Seed Stage  •  2026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E85D4C"/>
                </a:solidFill>
                <a:latin typeface="DM Sans"/>
              </a:defRPr>
            </a:pPr>
            <a:r>
              <a:t>COMPETITION</a:t>
            </a:r>
          </a:p>
        </p:txBody>
      </p:sp>
      <p:sp>
        <p:nvSpPr>
          <p:cNvPr id="3" name="TextBox 2"/>
          <p:cNvSpPr txBox="1"/>
          <p:nvPr/>
        </p:nvSpPr>
        <p:spPr>
          <a:xfrm>
            <a:off x="731520" y="791527"/>
            <a:ext cx="10058400" cy="731520"/>
          </a:xfrm>
          <a:prstGeom prst="rect">
            <a:avLst/>
          </a:prstGeom>
          <a:noFill/>
        </p:spPr>
        <p:txBody>
          <a:bodyPr wrap="square">
            <a:spAutoFit/>
          </a:bodyPr>
          <a:lstStyle/>
          <a:p>
            <a:pPr algn="l">
              <a:lnSpc>
                <a:spcPts val="3909"/>
              </a:lnSpc>
              <a:spcAft>
                <a:spcPts val="0"/>
              </a:spcAft>
              <a:defRPr sz="3400" b="0" i="1">
                <a:solidFill>
                  <a:srgbClr val="1A1A1A"/>
                </a:solidFill>
                <a:latin typeface="Playfair Display"/>
              </a:defRPr>
            </a:pPr>
            <a:r>
              <a:rPr dirty="0"/>
              <a:t>We own the "moment of decision."</a:t>
            </a:r>
            <a:br>
              <a:rPr dirty="0"/>
            </a:br>
            <a:r>
              <a:rPr dirty="0"/>
              <a:t>Nobody else does.</a:t>
            </a:r>
          </a:p>
        </p:txBody>
      </p:sp>
      <p:sp>
        <p:nvSpPr>
          <p:cNvPr id="4" name="Rectangle 3"/>
          <p:cNvSpPr/>
          <p:nvPr/>
        </p:nvSpPr>
        <p:spPr>
          <a:xfrm>
            <a:off x="731520" y="196596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ectangle 4"/>
          <p:cNvSpPr/>
          <p:nvPr/>
        </p:nvSpPr>
        <p:spPr>
          <a:xfrm>
            <a:off x="731520" y="2331720"/>
            <a:ext cx="2468880" cy="2194560"/>
          </a:xfrm>
          <a:prstGeom prst="rect">
            <a:avLst/>
          </a:prstGeom>
          <a:solidFill>
            <a:srgbClr val="FFFFFF"/>
          </a:solidFill>
          <a:ln w="12700">
            <a:solidFill>
              <a:srgbClr val="E8E8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914400" y="2514600"/>
            <a:ext cx="2103120" cy="365760"/>
          </a:xfrm>
          <a:prstGeom prst="rect">
            <a:avLst/>
          </a:prstGeom>
          <a:noFill/>
        </p:spPr>
        <p:txBody>
          <a:bodyPr wrap="square">
            <a:spAutoFit/>
          </a:bodyPr>
          <a:lstStyle/>
          <a:p>
            <a:pPr algn="l">
              <a:lnSpc>
                <a:spcPts val="2039"/>
              </a:lnSpc>
              <a:spcAft>
                <a:spcPts val="0"/>
              </a:spcAft>
              <a:defRPr sz="1700" b="1" i="0">
                <a:solidFill>
                  <a:srgbClr val="1A1A1A"/>
                </a:solidFill>
                <a:latin typeface="DM Sans"/>
              </a:defRPr>
            </a:pPr>
            <a:r>
              <a:t>Stitch Fix</a:t>
            </a:r>
          </a:p>
        </p:txBody>
      </p:sp>
      <p:sp>
        <p:nvSpPr>
          <p:cNvPr id="7" name="TextBox 6"/>
          <p:cNvSpPr txBox="1"/>
          <p:nvPr/>
        </p:nvSpPr>
        <p:spPr>
          <a:xfrm>
            <a:off x="914400" y="2971800"/>
            <a:ext cx="2103120" cy="457200"/>
          </a:xfrm>
          <a:prstGeom prst="rect">
            <a:avLst/>
          </a:prstGeom>
          <a:noFill/>
        </p:spPr>
        <p:txBody>
          <a:bodyPr wrap="square">
            <a:spAutoFit/>
          </a:bodyPr>
          <a:lstStyle/>
          <a:p>
            <a:pPr algn="l">
              <a:lnSpc>
                <a:spcPts val="1560"/>
              </a:lnSpc>
              <a:spcAft>
                <a:spcPts val="0"/>
              </a:spcAft>
              <a:defRPr sz="1300" b="0" i="0">
                <a:solidFill>
                  <a:srgbClr val="2D2D2D"/>
                </a:solidFill>
                <a:latin typeface="DM Sans"/>
              </a:defRPr>
            </a:pPr>
            <a:r>
              <a:t>Subscription boxes.</a:t>
            </a:r>
          </a:p>
        </p:txBody>
      </p:sp>
      <p:sp>
        <p:nvSpPr>
          <p:cNvPr id="8" name="TextBox 7"/>
          <p:cNvSpPr txBox="1"/>
          <p:nvPr/>
        </p:nvSpPr>
        <p:spPr>
          <a:xfrm>
            <a:off x="914400" y="3520440"/>
            <a:ext cx="2103120" cy="640080"/>
          </a:xfrm>
          <a:prstGeom prst="rect">
            <a:avLst/>
          </a:prstGeom>
          <a:noFill/>
        </p:spPr>
        <p:txBody>
          <a:bodyPr wrap="square">
            <a:spAutoFit/>
          </a:bodyPr>
          <a:lstStyle/>
          <a:p>
            <a:pPr algn="l">
              <a:lnSpc>
                <a:spcPts val="1439"/>
              </a:lnSpc>
              <a:spcAft>
                <a:spcPts val="0"/>
              </a:spcAft>
              <a:defRPr sz="1200" b="0" i="0">
                <a:solidFill>
                  <a:srgbClr val="2D2D2D"/>
                </a:solidFill>
                <a:latin typeface="DM Sans"/>
              </a:defRPr>
            </a:pPr>
            <a:r>
              <a:t>Days, not seconds.</a:t>
            </a:r>
            <a:br/>
            <a:r>
              <a:t>Expensive.</a:t>
            </a:r>
          </a:p>
        </p:txBody>
      </p:sp>
      <p:sp>
        <p:nvSpPr>
          <p:cNvPr id="9" name="Rectangle 8"/>
          <p:cNvSpPr/>
          <p:nvPr/>
        </p:nvSpPr>
        <p:spPr>
          <a:xfrm>
            <a:off x="3566160" y="2331720"/>
            <a:ext cx="2468880" cy="2194560"/>
          </a:xfrm>
          <a:prstGeom prst="rect">
            <a:avLst/>
          </a:prstGeom>
          <a:solidFill>
            <a:srgbClr val="FFFFFF"/>
          </a:solidFill>
          <a:ln w="12700">
            <a:solidFill>
              <a:srgbClr val="E8E8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3749040" y="2514600"/>
            <a:ext cx="2103120" cy="365760"/>
          </a:xfrm>
          <a:prstGeom prst="rect">
            <a:avLst/>
          </a:prstGeom>
          <a:noFill/>
        </p:spPr>
        <p:txBody>
          <a:bodyPr wrap="square">
            <a:spAutoFit/>
          </a:bodyPr>
          <a:lstStyle/>
          <a:p>
            <a:pPr algn="l">
              <a:lnSpc>
                <a:spcPts val="2039"/>
              </a:lnSpc>
              <a:spcAft>
                <a:spcPts val="0"/>
              </a:spcAft>
              <a:defRPr sz="1700" b="1" i="0">
                <a:solidFill>
                  <a:srgbClr val="1A1A1A"/>
                </a:solidFill>
                <a:latin typeface="DM Sans"/>
              </a:defRPr>
            </a:pPr>
            <a:r>
              <a:t>Pinterest</a:t>
            </a:r>
          </a:p>
        </p:txBody>
      </p:sp>
      <p:sp>
        <p:nvSpPr>
          <p:cNvPr id="11" name="TextBox 10"/>
          <p:cNvSpPr txBox="1"/>
          <p:nvPr/>
        </p:nvSpPr>
        <p:spPr>
          <a:xfrm>
            <a:off x="3749040" y="2971800"/>
            <a:ext cx="2103120" cy="457200"/>
          </a:xfrm>
          <a:prstGeom prst="rect">
            <a:avLst/>
          </a:prstGeom>
          <a:noFill/>
        </p:spPr>
        <p:txBody>
          <a:bodyPr wrap="square">
            <a:spAutoFit/>
          </a:bodyPr>
          <a:lstStyle/>
          <a:p>
            <a:pPr algn="l">
              <a:lnSpc>
                <a:spcPts val="1560"/>
              </a:lnSpc>
              <a:spcAft>
                <a:spcPts val="0"/>
              </a:spcAft>
              <a:defRPr sz="1300" b="0" i="0">
                <a:solidFill>
                  <a:srgbClr val="2D2D2D"/>
                </a:solidFill>
                <a:latin typeface="DM Sans"/>
              </a:defRPr>
            </a:pPr>
            <a:r>
              <a:t>Inspiration.</a:t>
            </a:r>
          </a:p>
        </p:txBody>
      </p:sp>
      <p:sp>
        <p:nvSpPr>
          <p:cNvPr id="12" name="TextBox 11"/>
          <p:cNvSpPr txBox="1"/>
          <p:nvPr/>
        </p:nvSpPr>
        <p:spPr>
          <a:xfrm>
            <a:off x="3749040" y="3520440"/>
            <a:ext cx="2103120" cy="640080"/>
          </a:xfrm>
          <a:prstGeom prst="rect">
            <a:avLst/>
          </a:prstGeom>
          <a:noFill/>
        </p:spPr>
        <p:txBody>
          <a:bodyPr wrap="square">
            <a:spAutoFit/>
          </a:bodyPr>
          <a:lstStyle/>
          <a:p>
            <a:pPr algn="l">
              <a:lnSpc>
                <a:spcPts val="1439"/>
              </a:lnSpc>
              <a:spcAft>
                <a:spcPts val="0"/>
              </a:spcAft>
              <a:defRPr sz="1200" b="0" i="0">
                <a:solidFill>
                  <a:srgbClr val="2D2D2D"/>
                </a:solidFill>
                <a:latin typeface="DM Sans"/>
              </a:defRPr>
            </a:pPr>
            <a:r>
              <a:t>Not feedback.</a:t>
            </a:r>
            <a:br/>
            <a:r>
              <a:t>Not private.</a:t>
            </a:r>
          </a:p>
        </p:txBody>
      </p:sp>
      <p:sp>
        <p:nvSpPr>
          <p:cNvPr id="13" name="Rectangle 12"/>
          <p:cNvSpPr/>
          <p:nvPr/>
        </p:nvSpPr>
        <p:spPr>
          <a:xfrm>
            <a:off x="6400800" y="2331720"/>
            <a:ext cx="2468880" cy="2194560"/>
          </a:xfrm>
          <a:prstGeom prst="rect">
            <a:avLst/>
          </a:prstGeom>
          <a:solidFill>
            <a:srgbClr val="FFFFFF"/>
          </a:solidFill>
          <a:ln w="12700">
            <a:solidFill>
              <a:srgbClr val="E8E8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6583680" y="2514600"/>
            <a:ext cx="2103120" cy="365760"/>
          </a:xfrm>
          <a:prstGeom prst="rect">
            <a:avLst/>
          </a:prstGeom>
          <a:noFill/>
        </p:spPr>
        <p:txBody>
          <a:bodyPr wrap="square">
            <a:spAutoFit/>
          </a:bodyPr>
          <a:lstStyle/>
          <a:p>
            <a:pPr algn="l">
              <a:lnSpc>
                <a:spcPts val="2039"/>
              </a:lnSpc>
              <a:spcAft>
                <a:spcPts val="0"/>
              </a:spcAft>
              <a:defRPr sz="1700" b="1" i="0">
                <a:solidFill>
                  <a:srgbClr val="1A1A1A"/>
                </a:solidFill>
                <a:latin typeface="DM Sans"/>
              </a:defRPr>
            </a:pPr>
            <a:r>
              <a:t>ChatGPT</a:t>
            </a:r>
          </a:p>
        </p:txBody>
      </p:sp>
      <p:sp>
        <p:nvSpPr>
          <p:cNvPr id="15" name="TextBox 14"/>
          <p:cNvSpPr txBox="1"/>
          <p:nvPr/>
        </p:nvSpPr>
        <p:spPr>
          <a:xfrm>
            <a:off x="6583680" y="2971800"/>
            <a:ext cx="2103120" cy="457200"/>
          </a:xfrm>
          <a:prstGeom prst="rect">
            <a:avLst/>
          </a:prstGeom>
          <a:noFill/>
        </p:spPr>
        <p:txBody>
          <a:bodyPr wrap="square">
            <a:spAutoFit/>
          </a:bodyPr>
          <a:lstStyle/>
          <a:p>
            <a:pPr algn="l">
              <a:lnSpc>
                <a:spcPts val="1560"/>
              </a:lnSpc>
              <a:spcAft>
                <a:spcPts val="0"/>
              </a:spcAft>
              <a:defRPr sz="1300" b="0" i="0">
                <a:solidFill>
                  <a:srgbClr val="2D2D2D"/>
                </a:solidFill>
                <a:latin typeface="DM Sans"/>
              </a:defRPr>
            </a:pPr>
            <a:r>
              <a:t>General AI.</a:t>
            </a:r>
          </a:p>
        </p:txBody>
      </p:sp>
      <p:sp>
        <p:nvSpPr>
          <p:cNvPr id="16" name="TextBox 15"/>
          <p:cNvSpPr txBox="1"/>
          <p:nvPr/>
        </p:nvSpPr>
        <p:spPr>
          <a:xfrm>
            <a:off x="6583680" y="3520440"/>
            <a:ext cx="2103120" cy="640080"/>
          </a:xfrm>
          <a:prstGeom prst="rect">
            <a:avLst/>
          </a:prstGeom>
          <a:noFill/>
        </p:spPr>
        <p:txBody>
          <a:bodyPr wrap="square">
            <a:spAutoFit/>
          </a:bodyPr>
          <a:lstStyle/>
          <a:p>
            <a:pPr algn="l">
              <a:lnSpc>
                <a:spcPts val="1439"/>
              </a:lnSpc>
              <a:spcAft>
                <a:spcPts val="0"/>
              </a:spcAft>
              <a:defRPr sz="1200" b="0" i="0">
                <a:solidFill>
                  <a:srgbClr val="2D2D2D"/>
                </a:solidFill>
                <a:latin typeface="DM Sans"/>
              </a:defRPr>
            </a:pPr>
            <a:r>
              <a:t>No fashion expertise.</a:t>
            </a:r>
            <a:br/>
            <a:r>
              <a:t>No specialized UX.</a:t>
            </a:r>
          </a:p>
        </p:txBody>
      </p:sp>
      <p:sp>
        <p:nvSpPr>
          <p:cNvPr id="17" name="Rectangle 16"/>
          <p:cNvSpPr/>
          <p:nvPr/>
        </p:nvSpPr>
        <p:spPr>
          <a:xfrm>
            <a:off x="9235440" y="2331720"/>
            <a:ext cx="2468880" cy="219456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9418320" y="2514600"/>
            <a:ext cx="2103120" cy="365760"/>
          </a:xfrm>
          <a:prstGeom prst="rect">
            <a:avLst/>
          </a:prstGeom>
          <a:noFill/>
        </p:spPr>
        <p:txBody>
          <a:bodyPr wrap="square">
            <a:spAutoFit/>
          </a:bodyPr>
          <a:lstStyle/>
          <a:p>
            <a:pPr algn="l">
              <a:lnSpc>
                <a:spcPts val="2039"/>
              </a:lnSpc>
              <a:spcAft>
                <a:spcPts val="0"/>
              </a:spcAft>
              <a:defRPr sz="1700" b="1" i="0">
                <a:solidFill>
                  <a:srgbClr val="FFFFFF"/>
                </a:solidFill>
                <a:latin typeface="DM Sans"/>
              </a:defRPr>
            </a:pPr>
            <a:r>
              <a:t>Or This?</a:t>
            </a:r>
          </a:p>
        </p:txBody>
      </p:sp>
      <p:sp>
        <p:nvSpPr>
          <p:cNvPr id="19" name="TextBox 18"/>
          <p:cNvSpPr txBox="1"/>
          <p:nvPr/>
        </p:nvSpPr>
        <p:spPr>
          <a:xfrm>
            <a:off x="9418320" y="2971800"/>
            <a:ext cx="2103120" cy="457200"/>
          </a:xfrm>
          <a:prstGeom prst="rect">
            <a:avLst/>
          </a:prstGeom>
          <a:noFill/>
        </p:spPr>
        <p:txBody>
          <a:bodyPr wrap="square">
            <a:spAutoFit/>
          </a:bodyPr>
          <a:lstStyle/>
          <a:p>
            <a:pPr algn="l">
              <a:lnSpc>
                <a:spcPts val="1560"/>
              </a:lnSpc>
              <a:spcAft>
                <a:spcPts val="0"/>
              </a:spcAft>
              <a:defRPr sz="1300" b="0" i="0">
                <a:solidFill>
                  <a:srgbClr val="FFFFFF"/>
                </a:solidFill>
                <a:latin typeface="DM Sans"/>
              </a:defRPr>
            </a:pPr>
            <a:r>
              <a:t>Instant AI feedback</a:t>
            </a:r>
            <a:br/>
            <a:r>
              <a:t>at the moment of decision.</a:t>
            </a:r>
          </a:p>
        </p:txBody>
      </p:sp>
      <p:sp>
        <p:nvSpPr>
          <p:cNvPr id="20" name="TextBox 19"/>
          <p:cNvSpPr txBox="1"/>
          <p:nvPr/>
        </p:nvSpPr>
        <p:spPr>
          <a:xfrm>
            <a:off x="9418320" y="3520440"/>
            <a:ext cx="2103120" cy="640080"/>
          </a:xfrm>
          <a:prstGeom prst="rect">
            <a:avLst/>
          </a:prstGeom>
          <a:noFill/>
        </p:spPr>
        <p:txBody>
          <a:bodyPr wrap="square">
            <a:spAutoFit/>
          </a:bodyPr>
          <a:lstStyle/>
          <a:p>
            <a:pPr algn="l">
              <a:lnSpc>
                <a:spcPts val="1439"/>
              </a:lnSpc>
              <a:spcAft>
                <a:spcPts val="0"/>
              </a:spcAft>
              <a:defRPr sz="1200" b="0" i="0">
                <a:solidFill>
                  <a:srgbClr val="FFFFFF"/>
                </a:solidFill>
                <a:latin typeface="DM Sans"/>
              </a:defRPr>
            </a:pPr>
            <a:r>
              <a:t>Fast. Private.</a:t>
            </a:r>
            <a:br/>
            <a:r>
              <a:t>Expert. Always on.</a:t>
            </a:r>
          </a:p>
        </p:txBody>
      </p:sp>
      <p:sp>
        <p:nvSpPr>
          <p:cNvPr id="21" name="Rectangle 20"/>
          <p:cNvSpPr/>
          <p:nvPr/>
        </p:nvSpPr>
        <p:spPr>
          <a:xfrm>
            <a:off x="731520" y="4800600"/>
            <a:ext cx="1051560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28" name="Picture 27">
            <a:extLst>
              <a:ext uri="{FF2B5EF4-FFF2-40B4-BE49-F238E27FC236}">
                <a16:creationId xmlns:a16="http://schemas.microsoft.com/office/drawing/2014/main" id="{30B4788E-9BDF-D0C4-B5EF-09EEA6B5815F}"/>
              </a:ext>
            </a:extLst>
          </p:cNvPr>
          <p:cNvPicPr>
            <a:picLocks noChangeAspect="1"/>
          </p:cNvPicPr>
          <p:nvPr/>
        </p:nvPicPr>
        <p:blipFill>
          <a:blip r:embed="rId2"/>
          <a:srcRect b="73683"/>
          <a:stretch>
            <a:fillRect/>
          </a:stretch>
        </p:blipFill>
        <p:spPr>
          <a:xfrm>
            <a:off x="274319" y="5786398"/>
            <a:ext cx="2786063" cy="1071602"/>
          </a:xfrm>
          <a:prstGeom prst="rect">
            <a:avLst/>
          </a:prstGeom>
        </p:spPr>
      </p:pic>
      <p:pic>
        <p:nvPicPr>
          <p:cNvPr id="30" name="Picture 29">
            <a:extLst>
              <a:ext uri="{FF2B5EF4-FFF2-40B4-BE49-F238E27FC236}">
                <a16:creationId xmlns:a16="http://schemas.microsoft.com/office/drawing/2014/main" id="{8FA0EB1D-74AE-1CE7-E4AA-D04BBECCBE6F}"/>
              </a:ext>
            </a:extLst>
          </p:cNvPr>
          <p:cNvPicPr>
            <a:picLocks noChangeAspect="1"/>
          </p:cNvPicPr>
          <p:nvPr/>
        </p:nvPicPr>
        <p:blipFill>
          <a:blip r:embed="rId3"/>
          <a:srcRect l="2000" t="16231" r="-2000" b="57101"/>
          <a:stretch>
            <a:fillRect/>
          </a:stretch>
        </p:blipFill>
        <p:spPr>
          <a:xfrm>
            <a:off x="9235440" y="5772110"/>
            <a:ext cx="2786062" cy="1085890"/>
          </a:xfrm>
          <a:prstGeom prst="rect">
            <a:avLst/>
          </a:prstGeom>
        </p:spPr>
      </p:pic>
      <p:pic>
        <p:nvPicPr>
          <p:cNvPr id="32" name="Picture 31">
            <a:extLst>
              <a:ext uri="{FF2B5EF4-FFF2-40B4-BE49-F238E27FC236}">
                <a16:creationId xmlns:a16="http://schemas.microsoft.com/office/drawing/2014/main" id="{A4F0CCC1-31C1-AE74-AE1B-9AF74A2DB460}"/>
              </a:ext>
            </a:extLst>
          </p:cNvPr>
          <p:cNvPicPr>
            <a:picLocks noChangeAspect="1"/>
          </p:cNvPicPr>
          <p:nvPr/>
        </p:nvPicPr>
        <p:blipFill>
          <a:blip r:embed="rId4"/>
          <a:srcRect l="1692" t="30336" r="-1692" b="48406"/>
          <a:stretch>
            <a:fillRect/>
          </a:stretch>
        </p:blipFill>
        <p:spPr>
          <a:xfrm>
            <a:off x="3291840" y="5800687"/>
            <a:ext cx="2786063" cy="1057313"/>
          </a:xfrm>
          <a:prstGeom prst="rect">
            <a:avLst/>
          </a:prstGeom>
        </p:spPr>
      </p:pic>
      <p:pic>
        <p:nvPicPr>
          <p:cNvPr id="34" name="Picture 33">
            <a:extLst>
              <a:ext uri="{FF2B5EF4-FFF2-40B4-BE49-F238E27FC236}">
                <a16:creationId xmlns:a16="http://schemas.microsoft.com/office/drawing/2014/main" id="{40037E8F-2467-13CE-DD63-373A5A7130B4}"/>
              </a:ext>
            </a:extLst>
          </p:cNvPr>
          <p:cNvPicPr>
            <a:picLocks noChangeAspect="1"/>
          </p:cNvPicPr>
          <p:nvPr/>
        </p:nvPicPr>
        <p:blipFill>
          <a:blip r:embed="rId5"/>
          <a:srcRect l="31" t="4797" r="-31" b="64433"/>
          <a:stretch>
            <a:fillRect/>
          </a:stretch>
        </p:blipFill>
        <p:spPr>
          <a:xfrm>
            <a:off x="6263640" y="5786397"/>
            <a:ext cx="2786062" cy="1071603"/>
          </a:xfrm>
          <a:prstGeom prst="rect">
            <a:avLst/>
          </a:prstGeom>
        </p:spPr>
      </p:pic>
      <p:sp>
        <p:nvSpPr>
          <p:cNvPr id="23" name="TextBox 22">
            <a:extLst>
              <a:ext uri="{FF2B5EF4-FFF2-40B4-BE49-F238E27FC236}">
                <a16:creationId xmlns:a16="http://schemas.microsoft.com/office/drawing/2014/main" id="{DEB3A30F-C787-82A1-03C7-80BE218B8616}"/>
              </a:ext>
            </a:extLst>
          </p:cNvPr>
          <p:cNvSpPr txBox="1"/>
          <p:nvPr/>
        </p:nvSpPr>
        <p:spPr>
          <a:xfrm>
            <a:off x="731520" y="4898072"/>
            <a:ext cx="11169968" cy="553998"/>
          </a:xfrm>
          <a:prstGeom prst="rect">
            <a:avLst/>
          </a:prstGeom>
          <a:noFill/>
        </p:spPr>
        <p:txBody>
          <a:bodyPr wrap="square">
            <a:spAutoFit/>
          </a:bodyPr>
          <a:lstStyle/>
          <a:p>
            <a:pPr algn="l">
              <a:spcAft>
                <a:spcPts val="0"/>
              </a:spcAft>
              <a:defRPr sz="1500" b="0" i="0">
                <a:solidFill>
                  <a:srgbClr val="2D2D2D"/>
                </a:solidFill>
                <a:latin typeface="DM Sans"/>
              </a:defRPr>
            </a:pPr>
            <a:r>
              <a:rPr dirty="0"/>
              <a:t>Our moat: The world’s only real-time consumer fashion dataset — every outfit analyzed generates structured intelligence that compounds in value. Style DNA profiles that deepen over time. Community network effects.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E85D4C"/>
                </a:solidFill>
                <a:latin typeface="DM Sans"/>
              </a:defRPr>
            </a:pPr>
            <a:r>
              <a:t>TRACTION</a:t>
            </a:r>
          </a:p>
        </p:txBody>
      </p:sp>
      <p:sp>
        <p:nvSpPr>
          <p:cNvPr id="3" name="TextBox 2"/>
          <p:cNvSpPr txBox="1"/>
          <p:nvPr/>
        </p:nvSpPr>
        <p:spPr>
          <a:xfrm>
            <a:off x="731520" y="1097280"/>
            <a:ext cx="10058400" cy="640080"/>
          </a:xfrm>
          <a:prstGeom prst="rect">
            <a:avLst/>
          </a:prstGeom>
          <a:noFill/>
        </p:spPr>
        <p:txBody>
          <a:bodyPr wrap="square">
            <a:spAutoFit/>
          </a:bodyPr>
          <a:lstStyle/>
          <a:p>
            <a:pPr algn="l">
              <a:lnSpc>
                <a:spcPts val="4079"/>
              </a:lnSpc>
              <a:spcAft>
                <a:spcPts val="0"/>
              </a:spcAft>
              <a:defRPr sz="3400" b="0" i="1">
                <a:solidFill>
                  <a:srgbClr val="1A1A1A"/>
                </a:solidFill>
                <a:latin typeface="Playfair Display"/>
              </a:defRPr>
            </a:pPr>
            <a:r>
              <a:t>Complete product built. Ready for users.</a:t>
            </a:r>
          </a:p>
        </p:txBody>
      </p:sp>
      <p:sp>
        <p:nvSpPr>
          <p:cNvPr id="4" name="Rectangle 3"/>
          <p:cNvSpPr/>
          <p:nvPr/>
        </p:nvSpPr>
        <p:spPr>
          <a:xfrm>
            <a:off x="731520" y="201168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ectangle 4"/>
          <p:cNvSpPr/>
          <p:nvPr/>
        </p:nvSpPr>
        <p:spPr>
          <a:xfrm>
            <a:off x="731520" y="2286000"/>
            <a:ext cx="2468880" cy="201168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914400" y="2468880"/>
            <a:ext cx="2103120" cy="274320"/>
          </a:xfrm>
          <a:prstGeom prst="rect">
            <a:avLst/>
          </a:prstGeom>
          <a:noFill/>
        </p:spPr>
        <p:txBody>
          <a:bodyPr wrap="square">
            <a:spAutoFit/>
          </a:bodyPr>
          <a:lstStyle/>
          <a:p>
            <a:pPr algn="l">
              <a:lnSpc>
                <a:spcPts val="1320"/>
              </a:lnSpc>
              <a:spcAft>
                <a:spcPts val="0"/>
              </a:spcAft>
              <a:defRPr sz="1100" b="1" i="0">
                <a:solidFill>
                  <a:srgbClr val="E85D4C"/>
                </a:solidFill>
                <a:latin typeface="DM Sans"/>
              </a:defRPr>
            </a:pPr>
            <a:r>
              <a:t>BUILT</a:t>
            </a:r>
          </a:p>
        </p:txBody>
      </p:sp>
      <p:sp>
        <p:nvSpPr>
          <p:cNvPr id="7" name="TextBox 6"/>
          <p:cNvSpPr txBox="1"/>
          <p:nvPr/>
        </p:nvSpPr>
        <p:spPr>
          <a:xfrm>
            <a:off x="914400" y="2743200"/>
            <a:ext cx="2103120" cy="274320"/>
          </a:xfrm>
          <a:prstGeom prst="rect">
            <a:avLst/>
          </a:prstGeom>
          <a:noFill/>
        </p:spPr>
        <p:txBody>
          <a:bodyPr wrap="square">
            <a:spAutoFit/>
          </a:bodyPr>
          <a:lstStyle/>
          <a:p>
            <a:pPr algn="l">
              <a:lnSpc>
                <a:spcPts val="2039"/>
              </a:lnSpc>
              <a:spcAft>
                <a:spcPts val="0"/>
              </a:spcAft>
              <a:defRPr sz="1700" b="1" i="0">
                <a:solidFill>
                  <a:srgbClr val="FFFFFF"/>
                </a:solidFill>
                <a:latin typeface="DM Sans"/>
              </a:defRPr>
            </a:pPr>
            <a:r>
              <a:t>Full-stack app</a:t>
            </a:r>
          </a:p>
        </p:txBody>
      </p:sp>
      <p:sp>
        <p:nvSpPr>
          <p:cNvPr id="8" name="TextBox 7"/>
          <p:cNvSpPr txBox="1"/>
          <p:nvPr/>
        </p:nvSpPr>
        <p:spPr>
          <a:xfrm>
            <a:off x="914400" y="3108960"/>
            <a:ext cx="2103120" cy="914400"/>
          </a:xfrm>
          <a:prstGeom prst="rect">
            <a:avLst/>
          </a:prstGeom>
          <a:noFill/>
        </p:spPr>
        <p:txBody>
          <a:bodyPr wrap="square">
            <a:spAutoFit/>
          </a:bodyPr>
          <a:lstStyle/>
          <a:p>
            <a:pPr algn="l">
              <a:lnSpc>
                <a:spcPts val="1560"/>
              </a:lnSpc>
              <a:spcAft>
                <a:spcPts val="0"/>
              </a:spcAft>
              <a:defRPr sz="1300" b="0" i="0">
                <a:solidFill>
                  <a:srgbClr val="9B9B9B"/>
                </a:solidFill>
                <a:latin typeface="DM Sans"/>
              </a:defRPr>
            </a:pPr>
            <a:r>
              <a:t>37 screens</a:t>
            </a:r>
            <a:br/>
            <a:r>
              <a:t>16 API domains</a:t>
            </a:r>
            <a:br/>
            <a:r>
              <a:t>54+ database tables</a:t>
            </a:r>
          </a:p>
        </p:txBody>
      </p:sp>
      <p:sp>
        <p:nvSpPr>
          <p:cNvPr id="9" name="Rectangle 8"/>
          <p:cNvSpPr/>
          <p:nvPr/>
        </p:nvSpPr>
        <p:spPr>
          <a:xfrm>
            <a:off x="3566160" y="2286000"/>
            <a:ext cx="2468880" cy="201168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3749040" y="2468880"/>
            <a:ext cx="2103120" cy="274320"/>
          </a:xfrm>
          <a:prstGeom prst="rect">
            <a:avLst/>
          </a:prstGeom>
          <a:noFill/>
        </p:spPr>
        <p:txBody>
          <a:bodyPr wrap="square">
            <a:spAutoFit/>
          </a:bodyPr>
          <a:lstStyle/>
          <a:p>
            <a:pPr algn="l">
              <a:lnSpc>
                <a:spcPts val="1320"/>
              </a:lnSpc>
              <a:spcAft>
                <a:spcPts val="0"/>
              </a:spcAft>
              <a:defRPr sz="1100" b="1" i="0">
                <a:solidFill>
                  <a:srgbClr val="E85D4C"/>
                </a:solidFill>
                <a:latin typeface="DM Sans"/>
              </a:defRPr>
            </a:pPr>
            <a:r>
              <a:t>DEPLOYED</a:t>
            </a:r>
          </a:p>
        </p:txBody>
      </p:sp>
      <p:sp>
        <p:nvSpPr>
          <p:cNvPr id="11" name="TextBox 10"/>
          <p:cNvSpPr txBox="1"/>
          <p:nvPr/>
        </p:nvSpPr>
        <p:spPr>
          <a:xfrm>
            <a:off x="3749040" y="2743200"/>
            <a:ext cx="2103120" cy="274320"/>
          </a:xfrm>
          <a:prstGeom prst="rect">
            <a:avLst/>
          </a:prstGeom>
          <a:noFill/>
        </p:spPr>
        <p:txBody>
          <a:bodyPr wrap="square">
            <a:spAutoFit/>
          </a:bodyPr>
          <a:lstStyle/>
          <a:p>
            <a:pPr algn="l">
              <a:lnSpc>
                <a:spcPts val="2039"/>
              </a:lnSpc>
              <a:spcAft>
                <a:spcPts val="0"/>
              </a:spcAft>
              <a:defRPr sz="1700" b="1" i="0">
                <a:solidFill>
                  <a:srgbClr val="FFFFFF"/>
                </a:solidFill>
                <a:latin typeface="DM Sans"/>
              </a:defRPr>
            </a:pPr>
            <a:r>
              <a:t>Backend live</a:t>
            </a:r>
          </a:p>
        </p:txBody>
      </p:sp>
      <p:sp>
        <p:nvSpPr>
          <p:cNvPr id="12" name="TextBox 11"/>
          <p:cNvSpPr txBox="1"/>
          <p:nvPr/>
        </p:nvSpPr>
        <p:spPr>
          <a:xfrm>
            <a:off x="3749040" y="3108960"/>
            <a:ext cx="2103120" cy="914400"/>
          </a:xfrm>
          <a:prstGeom prst="rect">
            <a:avLst/>
          </a:prstGeom>
          <a:noFill/>
        </p:spPr>
        <p:txBody>
          <a:bodyPr wrap="square">
            <a:spAutoFit/>
          </a:bodyPr>
          <a:lstStyle/>
          <a:p>
            <a:pPr algn="l">
              <a:lnSpc>
                <a:spcPts val="1560"/>
              </a:lnSpc>
              <a:spcAft>
                <a:spcPts val="0"/>
              </a:spcAft>
              <a:defRPr sz="1300" b="0" i="0">
                <a:solidFill>
                  <a:srgbClr val="9B9B9B"/>
                </a:solidFill>
                <a:latin typeface="DM Sans"/>
              </a:defRPr>
            </a:pPr>
            <a:r>
              <a:t>Railway hosting</a:t>
            </a:r>
            <a:br/>
            <a:r>
              <a:t>PostgreSQL</a:t>
            </a:r>
            <a:br/>
            <a:r>
              <a:t>All services up</a:t>
            </a:r>
          </a:p>
        </p:txBody>
      </p:sp>
      <p:sp>
        <p:nvSpPr>
          <p:cNvPr id="13" name="Rectangle 12"/>
          <p:cNvSpPr/>
          <p:nvPr/>
        </p:nvSpPr>
        <p:spPr>
          <a:xfrm>
            <a:off x="6400800" y="2286000"/>
            <a:ext cx="2468880" cy="201168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6583680" y="2468880"/>
            <a:ext cx="2103120" cy="274320"/>
          </a:xfrm>
          <a:prstGeom prst="rect">
            <a:avLst/>
          </a:prstGeom>
          <a:noFill/>
        </p:spPr>
        <p:txBody>
          <a:bodyPr wrap="square">
            <a:spAutoFit/>
          </a:bodyPr>
          <a:lstStyle/>
          <a:p>
            <a:pPr algn="l">
              <a:lnSpc>
                <a:spcPts val="1320"/>
              </a:lnSpc>
              <a:spcAft>
                <a:spcPts val="0"/>
              </a:spcAft>
              <a:defRPr sz="1100" b="1" i="0">
                <a:solidFill>
                  <a:srgbClr val="E85D4C"/>
                </a:solidFill>
                <a:latin typeface="DM Sans"/>
              </a:defRPr>
            </a:pPr>
            <a:r>
              <a:t>READY</a:t>
            </a:r>
          </a:p>
        </p:txBody>
      </p:sp>
      <p:sp>
        <p:nvSpPr>
          <p:cNvPr id="15" name="TextBox 14"/>
          <p:cNvSpPr txBox="1"/>
          <p:nvPr/>
        </p:nvSpPr>
        <p:spPr>
          <a:xfrm>
            <a:off x="6583680" y="2743200"/>
            <a:ext cx="2103120" cy="274320"/>
          </a:xfrm>
          <a:prstGeom prst="rect">
            <a:avLst/>
          </a:prstGeom>
          <a:noFill/>
        </p:spPr>
        <p:txBody>
          <a:bodyPr wrap="square">
            <a:spAutoFit/>
          </a:bodyPr>
          <a:lstStyle/>
          <a:p>
            <a:pPr algn="l">
              <a:lnSpc>
                <a:spcPts val="2039"/>
              </a:lnSpc>
              <a:spcAft>
                <a:spcPts val="0"/>
              </a:spcAft>
              <a:defRPr sz="1700" b="1" i="0">
                <a:solidFill>
                  <a:srgbClr val="FFFFFF"/>
                </a:solidFill>
                <a:latin typeface="DM Sans"/>
              </a:defRPr>
            </a:pPr>
            <a:r>
              <a:t>App store</a:t>
            </a:r>
          </a:p>
        </p:txBody>
      </p:sp>
      <p:sp>
        <p:nvSpPr>
          <p:cNvPr id="16" name="TextBox 15"/>
          <p:cNvSpPr txBox="1"/>
          <p:nvPr/>
        </p:nvSpPr>
        <p:spPr>
          <a:xfrm>
            <a:off x="6583680" y="3108960"/>
            <a:ext cx="2103120" cy="914400"/>
          </a:xfrm>
          <a:prstGeom prst="rect">
            <a:avLst/>
          </a:prstGeom>
          <a:noFill/>
        </p:spPr>
        <p:txBody>
          <a:bodyPr wrap="square">
            <a:spAutoFit/>
          </a:bodyPr>
          <a:lstStyle/>
          <a:p>
            <a:pPr algn="l">
              <a:lnSpc>
                <a:spcPts val="1560"/>
              </a:lnSpc>
              <a:spcAft>
                <a:spcPts val="0"/>
              </a:spcAft>
              <a:defRPr sz="1300" b="0" i="0">
                <a:solidFill>
                  <a:srgbClr val="9B9B9B"/>
                </a:solidFill>
                <a:latin typeface="DM Sans"/>
              </a:defRPr>
            </a:pPr>
            <a:r>
              <a:t>iOS + Android</a:t>
            </a:r>
            <a:br/>
            <a:r>
              <a:t>builds prepared</a:t>
            </a:r>
          </a:p>
        </p:txBody>
      </p:sp>
      <p:sp>
        <p:nvSpPr>
          <p:cNvPr id="17" name="Rectangle 16"/>
          <p:cNvSpPr/>
          <p:nvPr/>
        </p:nvSpPr>
        <p:spPr>
          <a:xfrm>
            <a:off x="9235440" y="2286000"/>
            <a:ext cx="2468880" cy="201168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9418320" y="2468880"/>
            <a:ext cx="2103120" cy="274320"/>
          </a:xfrm>
          <a:prstGeom prst="rect">
            <a:avLst/>
          </a:prstGeom>
          <a:noFill/>
        </p:spPr>
        <p:txBody>
          <a:bodyPr wrap="square">
            <a:spAutoFit/>
          </a:bodyPr>
          <a:lstStyle/>
          <a:p>
            <a:pPr algn="l">
              <a:lnSpc>
                <a:spcPts val="1320"/>
              </a:lnSpc>
              <a:spcAft>
                <a:spcPts val="0"/>
              </a:spcAft>
              <a:defRPr sz="1100" b="1" i="0">
                <a:solidFill>
                  <a:srgbClr val="E85D4C"/>
                </a:solidFill>
                <a:latin typeface="DM Sans"/>
              </a:defRPr>
            </a:pPr>
            <a:r>
              <a:t>ACTIVE</a:t>
            </a:r>
          </a:p>
        </p:txBody>
      </p:sp>
      <p:sp>
        <p:nvSpPr>
          <p:cNvPr id="19" name="TextBox 18"/>
          <p:cNvSpPr txBox="1"/>
          <p:nvPr/>
        </p:nvSpPr>
        <p:spPr>
          <a:xfrm>
            <a:off x="9418320" y="2743200"/>
            <a:ext cx="2103120" cy="274320"/>
          </a:xfrm>
          <a:prstGeom prst="rect">
            <a:avLst/>
          </a:prstGeom>
          <a:noFill/>
        </p:spPr>
        <p:txBody>
          <a:bodyPr wrap="square">
            <a:spAutoFit/>
          </a:bodyPr>
          <a:lstStyle/>
          <a:p>
            <a:pPr algn="l">
              <a:lnSpc>
                <a:spcPts val="2039"/>
              </a:lnSpc>
              <a:spcAft>
                <a:spcPts val="0"/>
              </a:spcAft>
              <a:defRPr sz="1700" b="1" i="0">
                <a:solidFill>
                  <a:srgbClr val="FFFFFF"/>
                </a:solidFill>
                <a:latin typeface="DM Sans"/>
              </a:defRPr>
            </a:pPr>
            <a:r>
              <a:t>AI pipeline</a:t>
            </a:r>
          </a:p>
        </p:txBody>
      </p:sp>
      <p:sp>
        <p:nvSpPr>
          <p:cNvPr id="20" name="TextBox 19"/>
          <p:cNvSpPr txBox="1"/>
          <p:nvPr/>
        </p:nvSpPr>
        <p:spPr>
          <a:xfrm>
            <a:off x="9418320" y="3108960"/>
            <a:ext cx="2103120" cy="914400"/>
          </a:xfrm>
          <a:prstGeom prst="rect">
            <a:avLst/>
          </a:prstGeom>
          <a:noFill/>
        </p:spPr>
        <p:txBody>
          <a:bodyPr wrap="square">
            <a:spAutoFit/>
          </a:bodyPr>
          <a:lstStyle/>
          <a:p>
            <a:pPr algn="l">
              <a:lnSpc>
                <a:spcPts val="1560"/>
              </a:lnSpc>
              <a:spcAft>
                <a:spcPts val="0"/>
              </a:spcAft>
              <a:defRPr sz="1300" b="0" i="0">
                <a:solidFill>
                  <a:srgbClr val="9B9B9B"/>
                </a:solidFill>
                <a:latin typeface="DM Sans"/>
              </a:defRPr>
            </a:pPr>
            <a:r>
              <a:t>7-stage training</a:t>
            </a:r>
            <a:br/>
            <a:r>
              <a:t>Prompt v3.0</a:t>
            </a:r>
          </a:p>
        </p:txBody>
      </p:sp>
      <p:sp>
        <p:nvSpPr>
          <p:cNvPr id="21" name="Rectangle 20"/>
          <p:cNvSpPr/>
          <p:nvPr/>
        </p:nvSpPr>
        <p:spPr>
          <a:xfrm>
            <a:off x="731520" y="4572000"/>
            <a:ext cx="1051560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TextBox 21"/>
          <p:cNvSpPr txBox="1"/>
          <p:nvPr/>
        </p:nvSpPr>
        <p:spPr>
          <a:xfrm>
            <a:off x="731520" y="4754880"/>
            <a:ext cx="4572000" cy="274320"/>
          </a:xfrm>
          <a:prstGeom prst="rect">
            <a:avLst/>
          </a:prstGeom>
          <a:noFill/>
        </p:spPr>
        <p:txBody>
          <a:bodyPr wrap="square">
            <a:spAutoFit/>
          </a:bodyPr>
          <a:lstStyle/>
          <a:p>
            <a:pPr algn="l">
              <a:lnSpc>
                <a:spcPts val="1320"/>
              </a:lnSpc>
              <a:spcAft>
                <a:spcPts val="0"/>
              </a:spcAft>
              <a:defRPr sz="1100" b="1" i="0">
                <a:solidFill>
                  <a:srgbClr val="E85D4C"/>
                </a:solidFill>
                <a:latin typeface="DM Sans"/>
              </a:defRPr>
            </a:pPr>
            <a:r>
              <a:t>MONTH 6 TARGETS</a:t>
            </a:r>
          </a:p>
        </p:txBody>
      </p:sp>
      <p:sp>
        <p:nvSpPr>
          <p:cNvPr id="23" name="TextBox 22"/>
          <p:cNvSpPr txBox="1"/>
          <p:nvPr/>
        </p:nvSpPr>
        <p:spPr>
          <a:xfrm>
            <a:off x="731520" y="5029200"/>
            <a:ext cx="2286000" cy="457200"/>
          </a:xfrm>
          <a:prstGeom prst="rect">
            <a:avLst/>
          </a:prstGeom>
          <a:noFill/>
        </p:spPr>
        <p:txBody>
          <a:bodyPr wrap="square">
            <a:spAutoFit/>
          </a:bodyPr>
          <a:lstStyle/>
          <a:p>
            <a:pPr algn="l">
              <a:lnSpc>
                <a:spcPts val="3840"/>
              </a:lnSpc>
              <a:spcAft>
                <a:spcPts val="0"/>
              </a:spcAft>
              <a:defRPr sz="3200" b="0" i="1">
                <a:solidFill>
                  <a:srgbClr val="1A1A1A"/>
                </a:solidFill>
                <a:latin typeface="Playfair Display"/>
              </a:defRPr>
            </a:pPr>
            <a:r>
              <a:t>50K</a:t>
            </a:r>
          </a:p>
        </p:txBody>
      </p:sp>
      <p:sp>
        <p:nvSpPr>
          <p:cNvPr id="24" name="TextBox 23"/>
          <p:cNvSpPr txBox="1"/>
          <p:nvPr/>
        </p:nvSpPr>
        <p:spPr>
          <a:xfrm>
            <a:off x="731520" y="5486400"/>
            <a:ext cx="2286000" cy="274320"/>
          </a:xfrm>
          <a:prstGeom prst="rect">
            <a:avLst/>
          </a:prstGeom>
          <a:noFill/>
        </p:spPr>
        <p:txBody>
          <a:bodyPr wrap="square">
            <a:spAutoFit/>
          </a:bodyPr>
          <a:lstStyle/>
          <a:p>
            <a:pPr algn="l">
              <a:lnSpc>
                <a:spcPts val="1560"/>
              </a:lnSpc>
              <a:spcAft>
                <a:spcPts val="0"/>
              </a:spcAft>
              <a:defRPr sz="1300" b="0" i="0">
                <a:solidFill>
                  <a:srgbClr val="2D2D2D"/>
                </a:solidFill>
                <a:latin typeface="DM Sans"/>
              </a:defRPr>
            </a:pPr>
            <a:r>
              <a:t>MAU</a:t>
            </a:r>
          </a:p>
        </p:txBody>
      </p:sp>
      <p:sp>
        <p:nvSpPr>
          <p:cNvPr id="25" name="TextBox 24"/>
          <p:cNvSpPr txBox="1"/>
          <p:nvPr/>
        </p:nvSpPr>
        <p:spPr>
          <a:xfrm>
            <a:off x="3566160" y="5029200"/>
            <a:ext cx="2286000" cy="457200"/>
          </a:xfrm>
          <a:prstGeom prst="rect">
            <a:avLst/>
          </a:prstGeom>
          <a:noFill/>
        </p:spPr>
        <p:txBody>
          <a:bodyPr wrap="square">
            <a:spAutoFit/>
          </a:bodyPr>
          <a:lstStyle/>
          <a:p>
            <a:pPr algn="l">
              <a:lnSpc>
                <a:spcPts val="3840"/>
              </a:lnSpc>
              <a:spcAft>
                <a:spcPts val="0"/>
              </a:spcAft>
              <a:defRPr sz="3200" b="0" i="1">
                <a:solidFill>
                  <a:srgbClr val="1A1A1A"/>
                </a:solidFill>
                <a:latin typeface="Playfair Display"/>
              </a:defRPr>
            </a:pPr>
            <a:r>
              <a:t>10K</a:t>
            </a:r>
          </a:p>
        </p:txBody>
      </p:sp>
      <p:sp>
        <p:nvSpPr>
          <p:cNvPr id="26" name="TextBox 25"/>
          <p:cNvSpPr txBox="1"/>
          <p:nvPr/>
        </p:nvSpPr>
        <p:spPr>
          <a:xfrm>
            <a:off x="3566160" y="5486400"/>
            <a:ext cx="2286000" cy="274320"/>
          </a:xfrm>
          <a:prstGeom prst="rect">
            <a:avLst/>
          </a:prstGeom>
          <a:noFill/>
        </p:spPr>
        <p:txBody>
          <a:bodyPr wrap="square">
            <a:spAutoFit/>
          </a:bodyPr>
          <a:lstStyle/>
          <a:p>
            <a:pPr algn="l">
              <a:lnSpc>
                <a:spcPts val="1560"/>
              </a:lnSpc>
              <a:spcAft>
                <a:spcPts val="0"/>
              </a:spcAft>
              <a:defRPr sz="1300" b="0" i="0">
                <a:solidFill>
                  <a:srgbClr val="2D2D2D"/>
                </a:solidFill>
                <a:latin typeface="DM Sans"/>
              </a:defRPr>
            </a:pPr>
            <a:r>
              <a:t>Daily checks</a:t>
            </a:r>
          </a:p>
        </p:txBody>
      </p:sp>
      <p:sp>
        <p:nvSpPr>
          <p:cNvPr id="27" name="TextBox 26"/>
          <p:cNvSpPr txBox="1"/>
          <p:nvPr/>
        </p:nvSpPr>
        <p:spPr>
          <a:xfrm>
            <a:off x="6400800" y="5029200"/>
            <a:ext cx="2286000" cy="457200"/>
          </a:xfrm>
          <a:prstGeom prst="rect">
            <a:avLst/>
          </a:prstGeom>
          <a:noFill/>
        </p:spPr>
        <p:txBody>
          <a:bodyPr wrap="square">
            <a:spAutoFit/>
          </a:bodyPr>
          <a:lstStyle/>
          <a:p>
            <a:pPr algn="l">
              <a:lnSpc>
                <a:spcPts val="3840"/>
              </a:lnSpc>
              <a:spcAft>
                <a:spcPts val="0"/>
              </a:spcAft>
              <a:defRPr sz="3200" b="0" i="1">
                <a:solidFill>
                  <a:srgbClr val="1A1A1A"/>
                </a:solidFill>
                <a:latin typeface="Playfair Display"/>
              </a:defRPr>
            </a:pPr>
            <a:r>
              <a:t>30%</a:t>
            </a:r>
          </a:p>
        </p:txBody>
      </p:sp>
      <p:sp>
        <p:nvSpPr>
          <p:cNvPr id="28" name="TextBox 27"/>
          <p:cNvSpPr txBox="1"/>
          <p:nvPr/>
        </p:nvSpPr>
        <p:spPr>
          <a:xfrm>
            <a:off x="6400800" y="5486400"/>
            <a:ext cx="2286000" cy="274320"/>
          </a:xfrm>
          <a:prstGeom prst="rect">
            <a:avLst/>
          </a:prstGeom>
          <a:noFill/>
        </p:spPr>
        <p:txBody>
          <a:bodyPr wrap="square">
            <a:spAutoFit/>
          </a:bodyPr>
          <a:lstStyle/>
          <a:p>
            <a:pPr algn="l">
              <a:lnSpc>
                <a:spcPts val="1560"/>
              </a:lnSpc>
              <a:spcAft>
                <a:spcPts val="0"/>
              </a:spcAft>
              <a:defRPr sz="1300" b="0" i="0">
                <a:solidFill>
                  <a:srgbClr val="2D2D2D"/>
                </a:solidFill>
                <a:latin typeface="DM Sans"/>
              </a:defRPr>
            </a:pPr>
            <a:r>
              <a:t>D7 retention</a:t>
            </a:r>
          </a:p>
        </p:txBody>
      </p:sp>
      <p:sp>
        <p:nvSpPr>
          <p:cNvPr id="29" name="TextBox 28"/>
          <p:cNvSpPr txBox="1"/>
          <p:nvPr/>
        </p:nvSpPr>
        <p:spPr>
          <a:xfrm>
            <a:off x="9235440" y="5029200"/>
            <a:ext cx="2286000" cy="457200"/>
          </a:xfrm>
          <a:prstGeom prst="rect">
            <a:avLst/>
          </a:prstGeom>
          <a:noFill/>
        </p:spPr>
        <p:txBody>
          <a:bodyPr wrap="square">
            <a:spAutoFit/>
          </a:bodyPr>
          <a:lstStyle/>
          <a:p>
            <a:pPr algn="l">
              <a:lnSpc>
                <a:spcPts val="3840"/>
              </a:lnSpc>
              <a:spcAft>
                <a:spcPts val="0"/>
              </a:spcAft>
              <a:defRPr sz="3200" b="0" i="1">
                <a:solidFill>
                  <a:srgbClr val="1A1A1A"/>
                </a:solidFill>
                <a:latin typeface="Playfair Display"/>
              </a:defRPr>
            </a:pPr>
            <a:r>
              <a:t>4.0 / 5</a:t>
            </a:r>
          </a:p>
        </p:txBody>
      </p:sp>
      <p:sp>
        <p:nvSpPr>
          <p:cNvPr id="30" name="TextBox 29"/>
          <p:cNvSpPr txBox="1"/>
          <p:nvPr/>
        </p:nvSpPr>
        <p:spPr>
          <a:xfrm>
            <a:off x="9235440" y="5486400"/>
            <a:ext cx="2286000" cy="274320"/>
          </a:xfrm>
          <a:prstGeom prst="rect">
            <a:avLst/>
          </a:prstGeom>
          <a:noFill/>
        </p:spPr>
        <p:txBody>
          <a:bodyPr wrap="square">
            <a:spAutoFit/>
          </a:bodyPr>
          <a:lstStyle/>
          <a:p>
            <a:pPr algn="l">
              <a:lnSpc>
                <a:spcPts val="1560"/>
              </a:lnSpc>
              <a:spcAft>
                <a:spcPts val="0"/>
              </a:spcAft>
              <a:defRPr sz="1300" b="0" i="0">
                <a:solidFill>
                  <a:srgbClr val="2D2D2D"/>
                </a:solidFill>
                <a:latin typeface="DM Sans"/>
              </a:defRPr>
            </a:pPr>
            <a:r>
              <a:t>Helpfulness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498AB55-87F6-5239-0E98-3F4781871F42}"/>
              </a:ext>
            </a:extLst>
          </p:cNvPr>
          <p:cNvPicPr>
            <a:picLocks noChangeAspect="1"/>
          </p:cNvPicPr>
          <p:nvPr/>
        </p:nvPicPr>
        <p:blipFill>
          <a:blip r:embed="rId2"/>
          <a:srcRect l="25983" r="29196"/>
          <a:stretch>
            <a:fillRect/>
          </a:stretch>
        </p:blipFill>
        <p:spPr>
          <a:xfrm>
            <a:off x="10088878" y="0"/>
            <a:ext cx="2103121" cy="6858000"/>
          </a:xfrm>
          <a:prstGeom prst="rect">
            <a:avLst/>
          </a:prstGeom>
        </p:spPr>
      </p:pic>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E85D4C"/>
                </a:solidFill>
                <a:latin typeface="DM Sans"/>
              </a:defRPr>
            </a:pPr>
            <a:r>
              <a:t>ROADMAP</a:t>
            </a:r>
          </a:p>
        </p:txBody>
      </p:sp>
      <p:sp>
        <p:nvSpPr>
          <p:cNvPr id="3" name="TextBox 2"/>
          <p:cNvSpPr txBox="1"/>
          <p:nvPr/>
        </p:nvSpPr>
        <p:spPr>
          <a:xfrm>
            <a:off x="731520" y="1097280"/>
            <a:ext cx="10058400" cy="640080"/>
          </a:xfrm>
          <a:prstGeom prst="rect">
            <a:avLst/>
          </a:prstGeom>
          <a:noFill/>
        </p:spPr>
        <p:txBody>
          <a:bodyPr wrap="square">
            <a:spAutoFit/>
          </a:bodyPr>
          <a:lstStyle/>
          <a:p>
            <a:pPr algn="l">
              <a:lnSpc>
                <a:spcPts val="4079"/>
              </a:lnSpc>
              <a:spcAft>
                <a:spcPts val="0"/>
              </a:spcAft>
              <a:defRPr sz="3400" b="0" i="1">
                <a:solidFill>
                  <a:srgbClr val="1A1A1A"/>
                </a:solidFill>
                <a:latin typeface="Playfair Display"/>
              </a:defRPr>
            </a:pPr>
            <a:r>
              <a:t>Nail the core. Then expand.</a:t>
            </a:r>
          </a:p>
        </p:txBody>
      </p:sp>
      <p:sp>
        <p:nvSpPr>
          <p:cNvPr id="4" name="Rectangle 3"/>
          <p:cNvSpPr/>
          <p:nvPr/>
        </p:nvSpPr>
        <p:spPr>
          <a:xfrm>
            <a:off x="731520" y="201168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ectangle 4"/>
          <p:cNvSpPr/>
          <p:nvPr/>
        </p:nvSpPr>
        <p:spPr>
          <a:xfrm>
            <a:off x="731520" y="2286000"/>
            <a:ext cx="2468880" cy="41148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914400" y="2468880"/>
            <a:ext cx="2103120" cy="274320"/>
          </a:xfrm>
          <a:prstGeom prst="rect">
            <a:avLst/>
          </a:prstGeom>
          <a:noFill/>
        </p:spPr>
        <p:txBody>
          <a:bodyPr wrap="square">
            <a:spAutoFit/>
          </a:bodyPr>
          <a:lstStyle/>
          <a:p>
            <a:pPr algn="l">
              <a:lnSpc>
                <a:spcPts val="1320"/>
              </a:lnSpc>
              <a:spcAft>
                <a:spcPts val="0"/>
              </a:spcAft>
              <a:defRPr sz="1100" b="1" i="0">
                <a:solidFill>
                  <a:srgbClr val="FFFFFF"/>
                </a:solidFill>
                <a:latin typeface="DM Sans"/>
              </a:defRPr>
            </a:pPr>
            <a:r>
              <a:t>NOW</a:t>
            </a:r>
          </a:p>
        </p:txBody>
      </p:sp>
      <p:sp>
        <p:nvSpPr>
          <p:cNvPr id="7" name="TextBox 6"/>
          <p:cNvSpPr txBox="1"/>
          <p:nvPr/>
        </p:nvSpPr>
        <p:spPr>
          <a:xfrm>
            <a:off x="914400" y="2743200"/>
            <a:ext cx="2103120" cy="365760"/>
          </a:xfrm>
          <a:prstGeom prst="rect">
            <a:avLst/>
          </a:prstGeom>
          <a:noFill/>
        </p:spPr>
        <p:txBody>
          <a:bodyPr wrap="square">
            <a:spAutoFit/>
          </a:bodyPr>
          <a:lstStyle/>
          <a:p>
            <a:pPr algn="l">
              <a:lnSpc>
                <a:spcPts val="2640"/>
              </a:lnSpc>
              <a:spcAft>
                <a:spcPts val="0"/>
              </a:spcAft>
              <a:defRPr sz="2200" b="0" i="1">
                <a:solidFill>
                  <a:srgbClr val="FFFFFF"/>
                </a:solidFill>
                <a:latin typeface="Playfair Display"/>
              </a:defRPr>
            </a:pPr>
            <a:r>
              <a:t>Core Loop</a:t>
            </a:r>
          </a:p>
        </p:txBody>
      </p:sp>
      <p:sp>
        <p:nvSpPr>
          <p:cNvPr id="8" name="TextBox 7"/>
          <p:cNvSpPr txBox="1"/>
          <p:nvPr/>
        </p:nvSpPr>
        <p:spPr>
          <a:xfrm>
            <a:off x="914400" y="3291840"/>
            <a:ext cx="2103120" cy="1240083"/>
          </a:xfrm>
          <a:prstGeom prst="rect">
            <a:avLst/>
          </a:prstGeom>
          <a:noFill/>
        </p:spPr>
        <p:txBody>
          <a:bodyPr wrap="square">
            <a:spAutoFit/>
          </a:bodyPr>
          <a:lstStyle>
            <a:defPPr>
              <a:defRPr lang="en-US"/>
            </a:defPPr>
            <a:lvl1pPr>
              <a:lnSpc>
                <a:spcPts val="1820"/>
              </a:lnSpc>
              <a:spcAft>
                <a:spcPts val="600"/>
              </a:spcAft>
              <a:defRPr sz="1400" b="0" i="0">
                <a:solidFill>
                  <a:srgbClr val="2D2D2D"/>
                </a:solidFill>
                <a:latin typeface="DM Sans"/>
              </a:defRPr>
            </a:lvl1pPr>
          </a:lstStyle>
          <a:p>
            <a:r>
              <a:rPr dirty="0"/>
              <a:t>—  App store launch</a:t>
            </a:r>
          </a:p>
          <a:p>
            <a:r>
              <a:rPr dirty="0"/>
              <a:t>—  AI refinement</a:t>
            </a:r>
          </a:p>
          <a:p>
            <a:r>
              <a:rPr dirty="0"/>
              <a:t>—  Beta (500 users)</a:t>
            </a:r>
          </a:p>
          <a:p>
            <a:r>
              <a:rPr dirty="0"/>
              <a:t>—  Organic seeding</a:t>
            </a:r>
          </a:p>
        </p:txBody>
      </p:sp>
      <p:sp>
        <p:nvSpPr>
          <p:cNvPr id="9" name="Rectangle 8"/>
          <p:cNvSpPr/>
          <p:nvPr/>
        </p:nvSpPr>
        <p:spPr>
          <a:xfrm>
            <a:off x="3566160" y="2286000"/>
            <a:ext cx="2468880" cy="411480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3749040" y="2468880"/>
            <a:ext cx="2103120" cy="274320"/>
          </a:xfrm>
          <a:prstGeom prst="rect">
            <a:avLst/>
          </a:prstGeom>
          <a:noFill/>
        </p:spPr>
        <p:txBody>
          <a:bodyPr wrap="square">
            <a:spAutoFit/>
          </a:bodyPr>
          <a:lstStyle/>
          <a:p>
            <a:pPr algn="l">
              <a:lnSpc>
                <a:spcPts val="1320"/>
              </a:lnSpc>
              <a:spcAft>
                <a:spcPts val="0"/>
              </a:spcAft>
              <a:defRPr sz="1100" b="1" i="0">
                <a:solidFill>
                  <a:srgbClr val="FFFFFF"/>
                </a:solidFill>
                <a:latin typeface="DM Sans"/>
              </a:defRPr>
            </a:pPr>
            <a:r>
              <a:t>Q3 2026</a:t>
            </a:r>
          </a:p>
        </p:txBody>
      </p:sp>
      <p:sp>
        <p:nvSpPr>
          <p:cNvPr id="11" name="TextBox 10"/>
          <p:cNvSpPr txBox="1"/>
          <p:nvPr/>
        </p:nvSpPr>
        <p:spPr>
          <a:xfrm>
            <a:off x="3749040" y="2743200"/>
            <a:ext cx="2103120" cy="365760"/>
          </a:xfrm>
          <a:prstGeom prst="rect">
            <a:avLst/>
          </a:prstGeom>
          <a:noFill/>
        </p:spPr>
        <p:txBody>
          <a:bodyPr wrap="square">
            <a:spAutoFit/>
          </a:bodyPr>
          <a:lstStyle/>
          <a:p>
            <a:pPr algn="l">
              <a:lnSpc>
                <a:spcPts val="2640"/>
              </a:lnSpc>
              <a:spcAft>
                <a:spcPts val="0"/>
              </a:spcAft>
              <a:defRPr sz="2200" b="0" i="1">
                <a:solidFill>
                  <a:srgbClr val="FFFFFF"/>
                </a:solidFill>
                <a:latin typeface="Playfair Display"/>
              </a:defRPr>
            </a:pPr>
            <a:r>
              <a:t>Community</a:t>
            </a:r>
          </a:p>
        </p:txBody>
      </p:sp>
      <p:sp>
        <p:nvSpPr>
          <p:cNvPr id="12" name="TextBox 11"/>
          <p:cNvSpPr txBox="1"/>
          <p:nvPr/>
        </p:nvSpPr>
        <p:spPr>
          <a:xfrm>
            <a:off x="3749040" y="3291840"/>
            <a:ext cx="2103120" cy="2743200"/>
          </a:xfrm>
          <a:prstGeom prst="rect">
            <a:avLst/>
          </a:prstGeom>
          <a:noFill/>
        </p:spPr>
        <p:txBody>
          <a:bodyPr wrap="square">
            <a:spAutoFit/>
          </a:bodyPr>
          <a:lstStyle/>
          <a:p>
            <a:pPr algn="l">
              <a:lnSpc>
                <a:spcPts val="1820"/>
              </a:lnSpc>
              <a:spcAft>
                <a:spcPts val="600"/>
              </a:spcAft>
              <a:defRPr sz="1400" b="0" i="0">
                <a:solidFill>
                  <a:srgbClr val="9B9B9B"/>
                </a:solidFill>
                <a:latin typeface="DM Sans"/>
              </a:defRPr>
            </a:pPr>
            <a:r>
              <a:t>—  Community feedback</a:t>
            </a:r>
          </a:p>
          <a:p>
            <a:pPr algn="l">
              <a:lnSpc>
                <a:spcPts val="1820"/>
              </a:lnSpc>
              <a:spcAft>
                <a:spcPts val="600"/>
              </a:spcAft>
              <a:defRPr sz="1400" b="0" i="0">
                <a:solidFill>
                  <a:srgbClr val="9B9B9B"/>
                </a:solidFill>
                <a:latin typeface="DM Sans"/>
              </a:defRPr>
            </a:pPr>
            <a:r>
              <a:t>—  "Or This?" A/B</a:t>
            </a:r>
          </a:p>
          <a:p>
            <a:pPr algn="l">
              <a:lnSpc>
                <a:spcPts val="1820"/>
              </a:lnSpc>
              <a:spcAft>
                <a:spcPts val="600"/>
              </a:spcAft>
              <a:defRPr sz="1400" b="0" i="0">
                <a:solidFill>
                  <a:srgbClr val="9B9B9B"/>
                </a:solidFill>
                <a:latin typeface="DM Sans"/>
              </a:defRPr>
            </a:pPr>
            <a:r>
              <a:t>—  Give-to-get flywheel</a:t>
            </a:r>
          </a:p>
          <a:p>
            <a:pPr algn="l">
              <a:lnSpc>
                <a:spcPts val="1820"/>
              </a:lnSpc>
              <a:spcAft>
                <a:spcPts val="600"/>
              </a:spcAft>
              <a:defRPr sz="1400" b="0" i="0">
                <a:solidFill>
                  <a:srgbClr val="9B9B9B"/>
                </a:solidFill>
                <a:latin typeface="DM Sans"/>
              </a:defRPr>
            </a:pPr>
            <a:r>
              <a:t>—  Gamification</a:t>
            </a:r>
          </a:p>
        </p:txBody>
      </p:sp>
      <p:sp>
        <p:nvSpPr>
          <p:cNvPr id="13" name="Rectangle 12"/>
          <p:cNvSpPr/>
          <p:nvPr/>
        </p:nvSpPr>
        <p:spPr>
          <a:xfrm>
            <a:off x="6400800" y="2286000"/>
            <a:ext cx="2468880" cy="411480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6583680" y="2468880"/>
            <a:ext cx="2103120" cy="274320"/>
          </a:xfrm>
          <a:prstGeom prst="rect">
            <a:avLst/>
          </a:prstGeom>
          <a:noFill/>
        </p:spPr>
        <p:txBody>
          <a:bodyPr wrap="square">
            <a:spAutoFit/>
          </a:bodyPr>
          <a:lstStyle/>
          <a:p>
            <a:pPr algn="l">
              <a:lnSpc>
                <a:spcPts val="1320"/>
              </a:lnSpc>
              <a:spcAft>
                <a:spcPts val="0"/>
              </a:spcAft>
              <a:defRPr sz="1100" b="1" i="0">
                <a:solidFill>
                  <a:srgbClr val="FFFFFF"/>
                </a:solidFill>
                <a:latin typeface="DM Sans"/>
              </a:defRPr>
            </a:pPr>
            <a:r>
              <a:t>Q4 2026</a:t>
            </a:r>
          </a:p>
        </p:txBody>
      </p:sp>
      <p:sp>
        <p:nvSpPr>
          <p:cNvPr id="15" name="TextBox 14"/>
          <p:cNvSpPr txBox="1"/>
          <p:nvPr/>
        </p:nvSpPr>
        <p:spPr>
          <a:xfrm>
            <a:off x="6583680" y="2743200"/>
            <a:ext cx="2103120" cy="365760"/>
          </a:xfrm>
          <a:prstGeom prst="rect">
            <a:avLst/>
          </a:prstGeom>
          <a:noFill/>
        </p:spPr>
        <p:txBody>
          <a:bodyPr wrap="square">
            <a:spAutoFit/>
          </a:bodyPr>
          <a:lstStyle/>
          <a:p>
            <a:pPr algn="l">
              <a:lnSpc>
                <a:spcPts val="2640"/>
              </a:lnSpc>
              <a:spcAft>
                <a:spcPts val="0"/>
              </a:spcAft>
              <a:defRPr sz="2200" b="0" i="1">
                <a:solidFill>
                  <a:srgbClr val="FFFFFF"/>
                </a:solidFill>
                <a:latin typeface="Playfair Display"/>
              </a:defRPr>
            </a:pPr>
            <a:r>
              <a:t>Monetize</a:t>
            </a:r>
          </a:p>
        </p:txBody>
      </p:sp>
      <p:sp>
        <p:nvSpPr>
          <p:cNvPr id="16" name="TextBox 15"/>
          <p:cNvSpPr txBox="1"/>
          <p:nvPr/>
        </p:nvSpPr>
        <p:spPr>
          <a:xfrm>
            <a:off x="6583680" y="3291840"/>
            <a:ext cx="2103120" cy="2743200"/>
          </a:xfrm>
          <a:prstGeom prst="rect">
            <a:avLst/>
          </a:prstGeom>
          <a:noFill/>
        </p:spPr>
        <p:txBody>
          <a:bodyPr wrap="square">
            <a:spAutoFit/>
          </a:bodyPr>
          <a:lstStyle/>
          <a:p>
            <a:pPr algn="l">
              <a:lnSpc>
                <a:spcPts val="1820"/>
              </a:lnSpc>
              <a:spcAft>
                <a:spcPts val="600"/>
              </a:spcAft>
              <a:defRPr sz="1400" b="0" i="0">
                <a:solidFill>
                  <a:srgbClr val="9B9B9B"/>
                </a:solidFill>
                <a:latin typeface="DM Sans"/>
              </a:defRPr>
            </a:pPr>
            <a:r>
              <a:t>—  Plus &amp; Pro tiers</a:t>
            </a:r>
          </a:p>
          <a:p>
            <a:pPr algn="l">
              <a:lnSpc>
                <a:spcPts val="1820"/>
              </a:lnSpc>
              <a:spcAft>
                <a:spcPts val="600"/>
              </a:spcAft>
              <a:defRPr sz="1400" b="0" i="0">
                <a:solidFill>
                  <a:srgbClr val="9B9B9B"/>
                </a:solidFill>
                <a:latin typeface="DM Sans"/>
              </a:defRPr>
            </a:pPr>
            <a:r>
              <a:t>—  Expert marketplace</a:t>
            </a:r>
          </a:p>
          <a:p>
            <a:pPr algn="l">
              <a:lnSpc>
                <a:spcPts val="1820"/>
              </a:lnSpc>
              <a:spcAft>
                <a:spcPts val="600"/>
              </a:spcAft>
              <a:defRPr sz="1400" b="0" i="0">
                <a:solidFill>
                  <a:srgbClr val="9B9B9B"/>
                </a:solidFill>
                <a:latin typeface="DM Sans"/>
              </a:defRPr>
            </a:pPr>
            <a:r>
              <a:t>—  A/B test pricing</a:t>
            </a:r>
          </a:p>
          <a:p>
            <a:pPr algn="l">
              <a:lnSpc>
                <a:spcPts val="1820"/>
              </a:lnSpc>
              <a:spcAft>
                <a:spcPts val="600"/>
              </a:spcAft>
              <a:defRPr sz="1400" b="0" i="0">
                <a:solidFill>
                  <a:srgbClr val="9B9B9B"/>
                </a:solidFill>
                <a:latin typeface="DM Sans"/>
              </a:defRPr>
            </a:pPr>
            <a:r>
              <a:t>—  Revenue optimization</a:t>
            </a:r>
          </a:p>
        </p:txBody>
      </p:sp>
      <p:sp>
        <p:nvSpPr>
          <p:cNvPr id="17" name="Rectangle 16"/>
          <p:cNvSpPr/>
          <p:nvPr/>
        </p:nvSpPr>
        <p:spPr>
          <a:xfrm>
            <a:off x="9235440" y="2286000"/>
            <a:ext cx="2468880" cy="4114800"/>
          </a:xfrm>
          <a:prstGeom prst="rect">
            <a:avLst/>
          </a:prstGeom>
          <a:solidFill>
            <a:srgbClr val="FFFFFF"/>
          </a:solidFill>
          <a:ln w="12700">
            <a:solidFill>
              <a:srgbClr val="E8E8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9418320" y="2468880"/>
            <a:ext cx="2103120" cy="274320"/>
          </a:xfrm>
          <a:prstGeom prst="rect">
            <a:avLst/>
          </a:prstGeom>
          <a:noFill/>
        </p:spPr>
        <p:txBody>
          <a:bodyPr wrap="square">
            <a:spAutoFit/>
          </a:bodyPr>
          <a:lstStyle/>
          <a:p>
            <a:pPr algn="l">
              <a:lnSpc>
                <a:spcPts val="1320"/>
              </a:lnSpc>
              <a:spcAft>
                <a:spcPts val="0"/>
              </a:spcAft>
              <a:defRPr sz="1100" b="1" i="0">
                <a:solidFill>
                  <a:srgbClr val="1A1A1A"/>
                </a:solidFill>
                <a:latin typeface="DM Sans"/>
              </a:defRPr>
            </a:pPr>
            <a:r>
              <a:t>2027</a:t>
            </a:r>
          </a:p>
        </p:txBody>
      </p:sp>
      <p:sp>
        <p:nvSpPr>
          <p:cNvPr id="19" name="TextBox 18"/>
          <p:cNvSpPr txBox="1"/>
          <p:nvPr/>
        </p:nvSpPr>
        <p:spPr>
          <a:xfrm>
            <a:off x="9418320" y="2743200"/>
            <a:ext cx="2103120" cy="365760"/>
          </a:xfrm>
          <a:prstGeom prst="rect">
            <a:avLst/>
          </a:prstGeom>
          <a:noFill/>
        </p:spPr>
        <p:txBody>
          <a:bodyPr wrap="square">
            <a:spAutoFit/>
          </a:bodyPr>
          <a:lstStyle/>
          <a:p>
            <a:pPr algn="l">
              <a:lnSpc>
                <a:spcPts val="2640"/>
              </a:lnSpc>
              <a:spcAft>
                <a:spcPts val="0"/>
              </a:spcAft>
              <a:defRPr sz="2200" b="0" i="1">
                <a:solidFill>
                  <a:srgbClr val="1A1A1A"/>
                </a:solidFill>
                <a:latin typeface="Playfair Display"/>
              </a:defRPr>
            </a:pPr>
            <a:r>
              <a:t>Scale</a:t>
            </a:r>
          </a:p>
        </p:txBody>
      </p:sp>
      <p:sp>
        <p:nvSpPr>
          <p:cNvPr id="20" name="TextBox 19"/>
          <p:cNvSpPr txBox="1"/>
          <p:nvPr/>
        </p:nvSpPr>
        <p:spPr>
          <a:xfrm>
            <a:off x="9418320" y="3291840"/>
            <a:ext cx="2103120" cy="2743200"/>
          </a:xfrm>
          <a:prstGeom prst="rect">
            <a:avLst/>
          </a:prstGeom>
          <a:noFill/>
        </p:spPr>
        <p:txBody>
          <a:bodyPr wrap="square">
            <a:spAutoFit/>
          </a:bodyPr>
          <a:lstStyle/>
          <a:p>
            <a:pPr algn="l">
              <a:lnSpc>
                <a:spcPts val="1820"/>
              </a:lnSpc>
              <a:spcAft>
                <a:spcPts val="600"/>
              </a:spcAft>
              <a:defRPr sz="1400" b="0" i="0">
                <a:solidFill>
                  <a:srgbClr val="2D2D2D"/>
                </a:solidFill>
                <a:latin typeface="DM Sans"/>
              </a:defRPr>
            </a:pPr>
            <a:r>
              <a:rPr dirty="0"/>
              <a:t>—  Video analysis</a:t>
            </a:r>
          </a:p>
          <a:p>
            <a:pPr algn="l">
              <a:lnSpc>
                <a:spcPts val="1820"/>
              </a:lnSpc>
              <a:spcAft>
                <a:spcPts val="600"/>
              </a:spcAft>
              <a:defRPr sz="1400" b="0" i="0">
                <a:solidFill>
                  <a:srgbClr val="2D2D2D"/>
                </a:solidFill>
                <a:latin typeface="DM Sans"/>
              </a:defRPr>
            </a:pPr>
            <a:r>
              <a:rPr dirty="0"/>
              <a:t>—  Shopping integration</a:t>
            </a:r>
          </a:p>
          <a:p>
            <a:pPr algn="l">
              <a:lnSpc>
                <a:spcPts val="1820"/>
              </a:lnSpc>
              <a:spcAft>
                <a:spcPts val="600"/>
              </a:spcAft>
              <a:defRPr sz="1400" b="0" i="0">
                <a:solidFill>
                  <a:srgbClr val="2D2D2D"/>
                </a:solidFill>
                <a:latin typeface="DM Sans"/>
              </a:defRPr>
            </a:pPr>
            <a:r>
              <a:rPr dirty="0"/>
              <a:t>—  Brand partnerships</a:t>
            </a:r>
          </a:p>
          <a:p>
            <a:pPr algn="l">
              <a:lnSpc>
                <a:spcPts val="1820"/>
              </a:lnSpc>
              <a:spcAft>
                <a:spcPts val="600"/>
              </a:spcAft>
              <a:defRPr sz="1400" b="0" i="0">
                <a:solidFill>
                  <a:srgbClr val="2D2D2D"/>
                </a:solidFill>
                <a:latin typeface="DM Sans"/>
              </a:defRPr>
            </a:pPr>
            <a:r>
              <a:rPr dirty="0"/>
              <a:t>—  International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E85D4C"/>
                </a:solidFill>
                <a:latin typeface="DM Sans"/>
              </a:defRPr>
            </a:pPr>
            <a:r>
              <a:rPr lang="en-US" dirty="0"/>
              <a:t>THE</a:t>
            </a:r>
            <a:r>
              <a:rPr dirty="0"/>
              <a:t> TEAM</a:t>
            </a:r>
          </a:p>
        </p:txBody>
      </p:sp>
      <p:sp>
        <p:nvSpPr>
          <p:cNvPr id="3" name="TextBox 2"/>
          <p:cNvSpPr txBox="1"/>
          <p:nvPr/>
        </p:nvSpPr>
        <p:spPr>
          <a:xfrm>
            <a:off x="274320" y="1083059"/>
            <a:ext cx="10058400" cy="585225"/>
          </a:xfrm>
          <a:prstGeom prst="rect">
            <a:avLst/>
          </a:prstGeom>
          <a:noFill/>
        </p:spPr>
        <p:txBody>
          <a:bodyPr wrap="square">
            <a:spAutoFit/>
          </a:bodyPr>
          <a:lstStyle/>
          <a:p>
            <a:pPr algn="l">
              <a:lnSpc>
                <a:spcPts val="4079"/>
              </a:lnSpc>
              <a:spcAft>
                <a:spcPts val="0"/>
              </a:spcAft>
              <a:defRPr sz="3400" b="0" i="1">
                <a:solidFill>
                  <a:srgbClr val="1A1A1A"/>
                </a:solidFill>
                <a:latin typeface="Playfair Display"/>
              </a:defRPr>
            </a:pPr>
            <a:r>
              <a:rPr dirty="0"/>
              <a:t>Built by </a:t>
            </a:r>
            <a:r>
              <a:rPr lang="en-US" dirty="0"/>
              <a:t>someone</a:t>
            </a:r>
            <a:r>
              <a:rPr dirty="0"/>
              <a:t> who understand the problem.</a:t>
            </a:r>
          </a:p>
        </p:txBody>
      </p:sp>
      <p:sp>
        <p:nvSpPr>
          <p:cNvPr id="4" name="Rectangle 3"/>
          <p:cNvSpPr/>
          <p:nvPr/>
        </p:nvSpPr>
        <p:spPr>
          <a:xfrm>
            <a:off x="731520" y="201168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ectangle 4"/>
          <p:cNvSpPr/>
          <p:nvPr/>
        </p:nvSpPr>
        <p:spPr>
          <a:xfrm>
            <a:off x="731520" y="2245677"/>
            <a:ext cx="1645920" cy="164592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4828544" y="2260123"/>
            <a:ext cx="3017520" cy="365760"/>
          </a:xfrm>
          <a:prstGeom prst="rect">
            <a:avLst/>
          </a:prstGeom>
          <a:noFill/>
        </p:spPr>
        <p:txBody>
          <a:bodyPr wrap="square">
            <a:spAutoFit/>
          </a:bodyPr>
          <a:lstStyle/>
          <a:p>
            <a:pPr algn="ctr">
              <a:lnSpc>
                <a:spcPts val="2160"/>
              </a:lnSpc>
              <a:spcAft>
                <a:spcPts val="0"/>
              </a:spcAft>
              <a:defRPr sz="1800" b="1" i="0">
                <a:solidFill>
                  <a:srgbClr val="1A1A1A"/>
                </a:solidFill>
                <a:latin typeface="DM Sans"/>
              </a:defRPr>
            </a:pPr>
            <a:r>
              <a:rPr lang="en-US" dirty="0"/>
              <a:t>Brandon Davis</a:t>
            </a:r>
            <a:endParaRPr dirty="0"/>
          </a:p>
        </p:txBody>
      </p:sp>
      <p:sp>
        <p:nvSpPr>
          <p:cNvPr id="8" name="TextBox 7"/>
          <p:cNvSpPr txBox="1"/>
          <p:nvPr/>
        </p:nvSpPr>
        <p:spPr>
          <a:xfrm>
            <a:off x="4828544" y="2625883"/>
            <a:ext cx="3017520" cy="274320"/>
          </a:xfrm>
          <a:prstGeom prst="rect">
            <a:avLst/>
          </a:prstGeom>
          <a:noFill/>
        </p:spPr>
        <p:txBody>
          <a:bodyPr wrap="square">
            <a:spAutoFit/>
          </a:bodyPr>
          <a:lstStyle/>
          <a:p>
            <a:pPr algn="ctr">
              <a:lnSpc>
                <a:spcPts val="1560"/>
              </a:lnSpc>
              <a:spcAft>
                <a:spcPts val="0"/>
              </a:spcAft>
              <a:defRPr sz="1300" b="0" i="0">
                <a:solidFill>
                  <a:srgbClr val="E85D4C"/>
                </a:solidFill>
                <a:latin typeface="DM Sans"/>
              </a:defRPr>
            </a:pPr>
            <a:r>
              <a:rPr dirty="0"/>
              <a:t>CEO / Product</a:t>
            </a:r>
          </a:p>
        </p:txBody>
      </p:sp>
      <p:sp>
        <p:nvSpPr>
          <p:cNvPr id="9" name="TextBox 8"/>
          <p:cNvSpPr txBox="1"/>
          <p:nvPr/>
        </p:nvSpPr>
        <p:spPr>
          <a:xfrm>
            <a:off x="3716976" y="2991643"/>
            <a:ext cx="5281321" cy="3125215"/>
          </a:xfrm>
          <a:prstGeom prst="rect">
            <a:avLst/>
          </a:prstGeom>
          <a:noFill/>
        </p:spPr>
        <p:txBody>
          <a:bodyPr wrap="square">
            <a:spAutoFit/>
          </a:bodyPr>
          <a:lstStyle/>
          <a:p>
            <a:pPr algn="ctr">
              <a:lnSpc>
                <a:spcPts val="1690"/>
              </a:lnSpc>
              <a:spcAft>
                <a:spcPts val="400"/>
              </a:spcAft>
              <a:defRPr sz="1300" b="0" i="0">
                <a:solidFill>
                  <a:srgbClr val="2D2D2D"/>
                </a:solidFill>
                <a:latin typeface="DM Sans"/>
              </a:defRPr>
            </a:pPr>
            <a:r>
              <a:rPr lang="en-US" dirty="0"/>
              <a:t>Vassar College, Kellogg MBA</a:t>
            </a:r>
            <a:endParaRPr dirty="0"/>
          </a:p>
          <a:p>
            <a:pPr>
              <a:lnSpc>
                <a:spcPts val="1820"/>
              </a:lnSpc>
              <a:spcAft>
                <a:spcPts val="600"/>
              </a:spcAft>
              <a:defRPr sz="1400" b="0" i="0">
                <a:solidFill>
                  <a:srgbClr val="2D2D2D"/>
                </a:solidFill>
                <a:latin typeface="DM Sans"/>
              </a:defRPr>
            </a:pPr>
            <a:r>
              <a:rPr lang="en-US" sz="1400" dirty="0">
                <a:solidFill>
                  <a:srgbClr val="2D2D2D"/>
                </a:solidFill>
                <a:latin typeface="DM Sans"/>
              </a:rPr>
              <a:t>Kellogg MBA (Northwestern). Led program management at Apple (Health Technologies), Verily/Alphabet (Project Baseline), and Komodo Health, driving $15M+ in revenue across digital health and pharma</a:t>
            </a:r>
          </a:p>
          <a:p>
            <a:pPr>
              <a:lnSpc>
                <a:spcPts val="1820"/>
              </a:lnSpc>
              <a:spcAft>
                <a:spcPts val="600"/>
              </a:spcAft>
              <a:defRPr sz="1400" b="0" i="0">
                <a:solidFill>
                  <a:srgbClr val="2D2D2D"/>
                </a:solidFill>
                <a:latin typeface="DM Sans"/>
              </a:defRPr>
            </a:pPr>
            <a:endParaRPr lang="en-US" sz="1400" dirty="0">
              <a:solidFill>
                <a:srgbClr val="2D2D2D"/>
              </a:solidFill>
              <a:latin typeface="DM Sans"/>
            </a:endParaRPr>
          </a:p>
          <a:p>
            <a:pPr>
              <a:lnSpc>
                <a:spcPts val="1820"/>
              </a:lnSpc>
              <a:spcAft>
                <a:spcPts val="600"/>
              </a:spcAft>
              <a:defRPr sz="1400" b="0" i="0">
                <a:solidFill>
                  <a:srgbClr val="2D2D2D"/>
                </a:solidFill>
                <a:latin typeface="DM Sans"/>
              </a:defRPr>
            </a:pPr>
            <a:r>
              <a:rPr lang="en-US" sz="1400" dirty="0">
                <a:solidFill>
                  <a:srgbClr val="2D2D2D"/>
                </a:solidFill>
                <a:latin typeface="DM Sans"/>
              </a:rPr>
              <a:t>I spent years as a signed model and SAG actor in an industry where appearance is literally your professional product. I've stood in front of the mirror before auditions, shoots, and appearances knowing the stakes were real — and knowing there was no fast, honest resource to help. I built the app I needed then.</a:t>
            </a:r>
          </a:p>
        </p:txBody>
      </p:sp>
      <p:pic>
        <p:nvPicPr>
          <p:cNvPr id="27" name="Picture 26">
            <a:extLst>
              <a:ext uri="{FF2B5EF4-FFF2-40B4-BE49-F238E27FC236}">
                <a16:creationId xmlns:a16="http://schemas.microsoft.com/office/drawing/2014/main" id="{B10AF044-02D9-BEC9-E90B-DB9F335AFDDC}"/>
              </a:ext>
            </a:extLst>
          </p:cNvPr>
          <p:cNvPicPr>
            <a:picLocks noChangeAspect="1"/>
          </p:cNvPicPr>
          <p:nvPr/>
        </p:nvPicPr>
        <p:blipFill>
          <a:blip r:embed="rId2"/>
          <a:stretch>
            <a:fillRect/>
          </a:stretch>
        </p:blipFill>
        <p:spPr>
          <a:xfrm>
            <a:off x="274319" y="2224520"/>
            <a:ext cx="3088297" cy="4633480"/>
          </a:xfrm>
          <a:prstGeom prst="rect">
            <a:avLst/>
          </a:prstGeom>
        </p:spPr>
      </p:pic>
      <p:pic>
        <p:nvPicPr>
          <p:cNvPr id="1026" name="Picture 2" descr="Vassar College in United States ...">
            <a:extLst>
              <a:ext uri="{FF2B5EF4-FFF2-40B4-BE49-F238E27FC236}">
                <a16:creationId xmlns:a16="http://schemas.microsoft.com/office/drawing/2014/main" id="{37F106FE-0B0A-E5E1-4037-E724E004D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1545" y="115911"/>
            <a:ext cx="1171574" cy="11715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llogg School of Management - Ideas ...">
            <a:extLst>
              <a:ext uri="{FF2B5EF4-FFF2-40B4-BE49-F238E27FC236}">
                <a16:creationId xmlns:a16="http://schemas.microsoft.com/office/drawing/2014/main" id="{13F75CA5-B52B-953F-9AEC-50861093C5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32" t="14148" r="5925" b="15038"/>
          <a:stretch>
            <a:fillRect/>
          </a:stretch>
        </p:blipFill>
        <p:spPr bwMode="auto">
          <a:xfrm>
            <a:off x="9723119" y="17211"/>
            <a:ext cx="2443163" cy="11601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erily">
            <a:extLst>
              <a:ext uri="{FF2B5EF4-FFF2-40B4-BE49-F238E27FC236}">
                <a16:creationId xmlns:a16="http://schemas.microsoft.com/office/drawing/2014/main" id="{547D3557-3EC3-2C0B-573E-58E8BE7791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8383" y="1177357"/>
            <a:ext cx="2443163" cy="8573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pple Logo, symbol, meaning, history ...">
            <a:extLst>
              <a:ext uri="{FF2B5EF4-FFF2-40B4-BE49-F238E27FC236}">
                <a16:creationId xmlns:a16="http://schemas.microsoft.com/office/drawing/2014/main" id="{326A4EF3-9415-5AAD-3965-E829FC04B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5505" y="2190382"/>
            <a:ext cx="1868921" cy="10465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Komodo Health">
            <a:extLst>
              <a:ext uri="{FF2B5EF4-FFF2-40B4-BE49-F238E27FC236}">
                <a16:creationId xmlns:a16="http://schemas.microsoft.com/office/drawing/2014/main" id="{60BF3D2E-5751-E56E-ADD5-4BB2D60784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2657" y="3602738"/>
            <a:ext cx="2674619" cy="7391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ag-Aftra Logo PNG Vector (AI) Free ...">
            <a:extLst>
              <a:ext uri="{FF2B5EF4-FFF2-40B4-BE49-F238E27FC236}">
                <a16:creationId xmlns:a16="http://schemas.microsoft.com/office/drawing/2014/main" id="{BFF32012-D502-9469-1052-76BE315A8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4151" y="450109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9" name="Picture 28" descr="fabian-kunzel-zeller-LLXs757C7DA-unsplash.jpg">
            <a:extLst>
              <a:ext uri="{FF2B5EF4-FFF2-40B4-BE49-F238E27FC236}">
                <a16:creationId xmlns:a16="http://schemas.microsoft.com/office/drawing/2014/main" id="{496D925C-C8C7-6159-C579-B07C965DA435}"/>
              </a:ext>
            </a:extLst>
          </p:cNvPr>
          <p:cNvPicPr>
            <a:picLocks noChangeAspect="1"/>
          </p:cNvPicPr>
          <p:nvPr/>
        </p:nvPicPr>
        <p:blipFill>
          <a:blip r:embed="rId2"/>
          <a:srcRect l="9091"/>
          <a:stretch>
            <a:fillRect/>
          </a:stretch>
        </p:blipFill>
        <p:spPr>
          <a:xfrm>
            <a:off x="7619695" y="0"/>
            <a:ext cx="4572000" cy="6858000"/>
          </a:xfrm>
          <a:prstGeom prst="rect">
            <a:avLst/>
          </a:prstGeom>
        </p:spPr>
      </p:pic>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9B9B9B"/>
                </a:solidFill>
                <a:latin typeface="DM Sans"/>
              </a:defRPr>
            </a:pPr>
            <a:r>
              <a:t>THE ASK</a:t>
            </a:r>
          </a:p>
        </p:txBody>
      </p:sp>
      <p:sp>
        <p:nvSpPr>
          <p:cNvPr id="3" name="TextBox 2"/>
          <p:cNvSpPr txBox="1"/>
          <p:nvPr/>
        </p:nvSpPr>
        <p:spPr>
          <a:xfrm>
            <a:off x="731520" y="822960"/>
            <a:ext cx="7315200" cy="640080"/>
          </a:xfrm>
          <a:prstGeom prst="rect">
            <a:avLst/>
          </a:prstGeom>
          <a:noFill/>
        </p:spPr>
        <p:txBody>
          <a:bodyPr wrap="square">
            <a:spAutoFit/>
          </a:bodyPr>
          <a:lstStyle/>
          <a:p>
            <a:pPr algn="l">
              <a:lnSpc>
                <a:spcPts val="4320"/>
              </a:lnSpc>
              <a:spcAft>
                <a:spcPts val="0"/>
              </a:spcAft>
              <a:defRPr sz="3600" b="0" i="1">
                <a:solidFill>
                  <a:srgbClr val="FFFFFF"/>
                </a:solidFill>
                <a:latin typeface="Playfair Display"/>
              </a:defRPr>
            </a:pPr>
            <a:r>
              <a:rPr dirty="0"/>
              <a:t>Raising $1.5M seed to launch and scale.</a:t>
            </a:r>
          </a:p>
        </p:txBody>
      </p:sp>
      <p:sp>
        <p:nvSpPr>
          <p:cNvPr id="4" name="Rectangle 3"/>
          <p:cNvSpPr/>
          <p:nvPr/>
        </p:nvSpPr>
        <p:spPr>
          <a:xfrm>
            <a:off x="731520" y="201168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731520" y="2377440"/>
            <a:ext cx="1828800" cy="237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868680" y="2560320"/>
            <a:ext cx="1554480" cy="457200"/>
          </a:xfrm>
          <a:prstGeom prst="rect">
            <a:avLst/>
          </a:prstGeom>
          <a:noFill/>
        </p:spPr>
        <p:txBody>
          <a:bodyPr wrap="square">
            <a:spAutoFit/>
          </a:bodyPr>
          <a:lstStyle/>
          <a:p>
            <a:pPr algn="l">
              <a:lnSpc>
                <a:spcPts val="3840"/>
              </a:lnSpc>
              <a:spcAft>
                <a:spcPts val="0"/>
              </a:spcAft>
              <a:defRPr sz="3200" b="0" i="1">
                <a:solidFill>
                  <a:srgbClr val="E85D4C"/>
                </a:solidFill>
                <a:latin typeface="Playfair Display"/>
              </a:defRPr>
            </a:pPr>
            <a:r>
              <a:t>40%</a:t>
            </a:r>
          </a:p>
        </p:txBody>
      </p:sp>
      <p:sp>
        <p:nvSpPr>
          <p:cNvPr id="8" name="TextBox 7"/>
          <p:cNvSpPr txBox="1"/>
          <p:nvPr/>
        </p:nvSpPr>
        <p:spPr>
          <a:xfrm>
            <a:off x="868680" y="3017520"/>
            <a:ext cx="1554480" cy="274320"/>
          </a:xfrm>
          <a:prstGeom prst="rect">
            <a:avLst/>
          </a:prstGeom>
          <a:noFill/>
        </p:spPr>
        <p:txBody>
          <a:bodyPr wrap="square">
            <a:spAutoFit/>
          </a:bodyPr>
          <a:lstStyle/>
          <a:p>
            <a:pPr algn="l">
              <a:lnSpc>
                <a:spcPts val="1680"/>
              </a:lnSpc>
              <a:spcAft>
                <a:spcPts val="0"/>
              </a:spcAft>
              <a:defRPr sz="1400" b="1" i="0">
                <a:solidFill>
                  <a:srgbClr val="1A1A1A"/>
                </a:solidFill>
                <a:latin typeface="DM Sans"/>
              </a:defRPr>
            </a:pPr>
            <a:r>
              <a:t>Engineering</a:t>
            </a:r>
          </a:p>
        </p:txBody>
      </p:sp>
      <p:sp>
        <p:nvSpPr>
          <p:cNvPr id="9" name="Rectangle 8"/>
          <p:cNvSpPr/>
          <p:nvPr/>
        </p:nvSpPr>
        <p:spPr>
          <a:xfrm>
            <a:off x="868680" y="3291840"/>
            <a:ext cx="155448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868680" y="3474720"/>
            <a:ext cx="1554480" cy="914400"/>
          </a:xfrm>
          <a:prstGeom prst="rect">
            <a:avLst/>
          </a:prstGeom>
          <a:noFill/>
        </p:spPr>
        <p:txBody>
          <a:bodyPr wrap="square">
            <a:spAutoFit/>
          </a:bodyPr>
          <a:lstStyle/>
          <a:p>
            <a:pPr algn="l">
              <a:lnSpc>
                <a:spcPts val="1439"/>
              </a:lnSpc>
              <a:spcAft>
                <a:spcPts val="0"/>
              </a:spcAft>
              <a:defRPr sz="1200" b="0" i="0">
                <a:solidFill>
                  <a:srgbClr val="2D2D2D"/>
                </a:solidFill>
                <a:latin typeface="DM Sans"/>
              </a:defRPr>
            </a:pPr>
            <a:r>
              <a:t>Scale infra. Hire 2 engineers.</a:t>
            </a:r>
          </a:p>
        </p:txBody>
      </p:sp>
      <p:sp>
        <p:nvSpPr>
          <p:cNvPr id="11" name="Rectangle 10"/>
          <p:cNvSpPr/>
          <p:nvPr/>
        </p:nvSpPr>
        <p:spPr>
          <a:xfrm>
            <a:off x="2834639" y="2377440"/>
            <a:ext cx="1828800" cy="237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2971799" y="2560320"/>
            <a:ext cx="1554480" cy="457200"/>
          </a:xfrm>
          <a:prstGeom prst="rect">
            <a:avLst/>
          </a:prstGeom>
          <a:noFill/>
        </p:spPr>
        <p:txBody>
          <a:bodyPr wrap="square">
            <a:spAutoFit/>
          </a:bodyPr>
          <a:lstStyle/>
          <a:p>
            <a:pPr algn="l">
              <a:lnSpc>
                <a:spcPts val="3840"/>
              </a:lnSpc>
              <a:spcAft>
                <a:spcPts val="0"/>
              </a:spcAft>
              <a:defRPr sz="3200" b="0" i="1">
                <a:solidFill>
                  <a:srgbClr val="E85D4C"/>
                </a:solidFill>
                <a:latin typeface="Playfair Display"/>
              </a:defRPr>
            </a:pPr>
            <a:r>
              <a:t>25%</a:t>
            </a:r>
          </a:p>
        </p:txBody>
      </p:sp>
      <p:sp>
        <p:nvSpPr>
          <p:cNvPr id="13" name="TextBox 12"/>
          <p:cNvSpPr txBox="1"/>
          <p:nvPr/>
        </p:nvSpPr>
        <p:spPr>
          <a:xfrm>
            <a:off x="2971799" y="3017520"/>
            <a:ext cx="1554480" cy="274320"/>
          </a:xfrm>
          <a:prstGeom prst="rect">
            <a:avLst/>
          </a:prstGeom>
          <a:noFill/>
        </p:spPr>
        <p:txBody>
          <a:bodyPr wrap="square">
            <a:spAutoFit/>
          </a:bodyPr>
          <a:lstStyle/>
          <a:p>
            <a:pPr algn="l">
              <a:lnSpc>
                <a:spcPts val="1680"/>
              </a:lnSpc>
              <a:spcAft>
                <a:spcPts val="0"/>
              </a:spcAft>
              <a:defRPr sz="1400" b="1" i="0">
                <a:solidFill>
                  <a:srgbClr val="1A1A1A"/>
                </a:solidFill>
                <a:latin typeface="DM Sans"/>
              </a:defRPr>
            </a:pPr>
            <a:r>
              <a:t>Growth</a:t>
            </a:r>
          </a:p>
        </p:txBody>
      </p:sp>
      <p:sp>
        <p:nvSpPr>
          <p:cNvPr id="14" name="Rectangle 13"/>
          <p:cNvSpPr/>
          <p:nvPr/>
        </p:nvSpPr>
        <p:spPr>
          <a:xfrm>
            <a:off x="2971799" y="3291840"/>
            <a:ext cx="155448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2971799" y="3474720"/>
            <a:ext cx="1554480" cy="914400"/>
          </a:xfrm>
          <a:prstGeom prst="rect">
            <a:avLst/>
          </a:prstGeom>
          <a:noFill/>
        </p:spPr>
        <p:txBody>
          <a:bodyPr wrap="square">
            <a:spAutoFit/>
          </a:bodyPr>
          <a:lstStyle/>
          <a:p>
            <a:pPr algn="l">
              <a:lnSpc>
                <a:spcPts val="1439"/>
              </a:lnSpc>
              <a:spcAft>
                <a:spcPts val="0"/>
              </a:spcAft>
              <a:defRPr sz="1200" b="0" i="0">
                <a:solidFill>
                  <a:srgbClr val="2D2D2D"/>
                </a:solidFill>
                <a:latin typeface="DM Sans"/>
              </a:defRPr>
            </a:pPr>
            <a:r>
              <a:t>Creator partnerships. Launch.</a:t>
            </a:r>
          </a:p>
        </p:txBody>
      </p:sp>
      <p:sp>
        <p:nvSpPr>
          <p:cNvPr id="16" name="Rectangle 15"/>
          <p:cNvSpPr/>
          <p:nvPr/>
        </p:nvSpPr>
        <p:spPr>
          <a:xfrm>
            <a:off x="4937759" y="2377440"/>
            <a:ext cx="1828800" cy="237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5074919" y="2560320"/>
            <a:ext cx="1554480" cy="457200"/>
          </a:xfrm>
          <a:prstGeom prst="rect">
            <a:avLst/>
          </a:prstGeom>
          <a:noFill/>
        </p:spPr>
        <p:txBody>
          <a:bodyPr wrap="square">
            <a:spAutoFit/>
          </a:bodyPr>
          <a:lstStyle/>
          <a:p>
            <a:pPr algn="l">
              <a:lnSpc>
                <a:spcPts val="3840"/>
              </a:lnSpc>
              <a:spcAft>
                <a:spcPts val="0"/>
              </a:spcAft>
              <a:defRPr sz="3200" b="0" i="1">
                <a:solidFill>
                  <a:srgbClr val="E85D4C"/>
                </a:solidFill>
                <a:latin typeface="Playfair Display"/>
              </a:defRPr>
            </a:pPr>
            <a:r>
              <a:t>20%</a:t>
            </a:r>
          </a:p>
        </p:txBody>
      </p:sp>
      <p:sp>
        <p:nvSpPr>
          <p:cNvPr id="18" name="TextBox 17"/>
          <p:cNvSpPr txBox="1"/>
          <p:nvPr/>
        </p:nvSpPr>
        <p:spPr>
          <a:xfrm>
            <a:off x="5074919" y="3017520"/>
            <a:ext cx="1554480" cy="274320"/>
          </a:xfrm>
          <a:prstGeom prst="rect">
            <a:avLst/>
          </a:prstGeom>
          <a:noFill/>
        </p:spPr>
        <p:txBody>
          <a:bodyPr wrap="square">
            <a:spAutoFit/>
          </a:bodyPr>
          <a:lstStyle/>
          <a:p>
            <a:pPr algn="l">
              <a:lnSpc>
                <a:spcPts val="1680"/>
              </a:lnSpc>
              <a:spcAft>
                <a:spcPts val="0"/>
              </a:spcAft>
              <a:defRPr sz="1400" b="1" i="0">
                <a:solidFill>
                  <a:srgbClr val="1A1A1A"/>
                </a:solidFill>
                <a:latin typeface="DM Sans"/>
              </a:defRPr>
            </a:pPr>
            <a:r>
              <a:t>AI / Data</a:t>
            </a:r>
          </a:p>
        </p:txBody>
      </p:sp>
      <p:sp>
        <p:nvSpPr>
          <p:cNvPr id="19" name="Rectangle 18"/>
          <p:cNvSpPr/>
          <p:nvPr/>
        </p:nvSpPr>
        <p:spPr>
          <a:xfrm>
            <a:off x="5074919" y="3291840"/>
            <a:ext cx="155448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5074919" y="3474720"/>
            <a:ext cx="1554480" cy="914400"/>
          </a:xfrm>
          <a:prstGeom prst="rect">
            <a:avLst/>
          </a:prstGeom>
          <a:noFill/>
        </p:spPr>
        <p:txBody>
          <a:bodyPr wrap="square">
            <a:spAutoFit/>
          </a:bodyPr>
          <a:lstStyle/>
          <a:p>
            <a:pPr algn="l">
              <a:lnSpc>
                <a:spcPts val="1439"/>
              </a:lnSpc>
              <a:spcAft>
                <a:spcPts val="0"/>
              </a:spcAft>
              <a:defRPr sz="1200" b="0" i="0">
                <a:solidFill>
                  <a:srgbClr val="2D2D2D"/>
                </a:solidFill>
                <a:latin typeface="DM Sans"/>
              </a:defRPr>
            </a:pPr>
            <a:r>
              <a:t>Training pipeline. Style DNA.</a:t>
            </a:r>
          </a:p>
        </p:txBody>
      </p:sp>
      <p:sp>
        <p:nvSpPr>
          <p:cNvPr id="21" name="Rectangle 20"/>
          <p:cNvSpPr/>
          <p:nvPr/>
        </p:nvSpPr>
        <p:spPr>
          <a:xfrm>
            <a:off x="7040879" y="2377440"/>
            <a:ext cx="1828800" cy="237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TextBox 21"/>
          <p:cNvSpPr txBox="1"/>
          <p:nvPr/>
        </p:nvSpPr>
        <p:spPr>
          <a:xfrm>
            <a:off x="7178039" y="2560320"/>
            <a:ext cx="1554480" cy="457200"/>
          </a:xfrm>
          <a:prstGeom prst="rect">
            <a:avLst/>
          </a:prstGeom>
          <a:noFill/>
        </p:spPr>
        <p:txBody>
          <a:bodyPr wrap="square">
            <a:spAutoFit/>
          </a:bodyPr>
          <a:lstStyle/>
          <a:p>
            <a:pPr algn="l">
              <a:lnSpc>
                <a:spcPts val="3840"/>
              </a:lnSpc>
              <a:spcAft>
                <a:spcPts val="0"/>
              </a:spcAft>
              <a:defRPr sz="3200" b="0" i="1">
                <a:solidFill>
                  <a:srgbClr val="E85D4C"/>
                </a:solidFill>
                <a:latin typeface="Playfair Display"/>
              </a:defRPr>
            </a:pPr>
            <a:r>
              <a:t>15%</a:t>
            </a:r>
          </a:p>
        </p:txBody>
      </p:sp>
      <p:sp>
        <p:nvSpPr>
          <p:cNvPr id="23" name="TextBox 22"/>
          <p:cNvSpPr txBox="1"/>
          <p:nvPr/>
        </p:nvSpPr>
        <p:spPr>
          <a:xfrm>
            <a:off x="7178039" y="3017520"/>
            <a:ext cx="1554480" cy="274320"/>
          </a:xfrm>
          <a:prstGeom prst="rect">
            <a:avLst/>
          </a:prstGeom>
          <a:noFill/>
        </p:spPr>
        <p:txBody>
          <a:bodyPr wrap="square">
            <a:spAutoFit/>
          </a:bodyPr>
          <a:lstStyle/>
          <a:p>
            <a:pPr algn="l">
              <a:lnSpc>
                <a:spcPts val="1680"/>
              </a:lnSpc>
              <a:spcAft>
                <a:spcPts val="0"/>
              </a:spcAft>
              <a:defRPr sz="1400" b="1" i="0">
                <a:solidFill>
                  <a:srgbClr val="1A1A1A"/>
                </a:solidFill>
                <a:latin typeface="DM Sans"/>
              </a:defRPr>
            </a:pPr>
            <a:r>
              <a:t>Operations</a:t>
            </a:r>
          </a:p>
        </p:txBody>
      </p:sp>
      <p:sp>
        <p:nvSpPr>
          <p:cNvPr id="24" name="Rectangle 23"/>
          <p:cNvSpPr/>
          <p:nvPr/>
        </p:nvSpPr>
        <p:spPr>
          <a:xfrm>
            <a:off x="7178039" y="3291840"/>
            <a:ext cx="155448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7178039" y="3474720"/>
            <a:ext cx="1554480" cy="914400"/>
          </a:xfrm>
          <a:prstGeom prst="rect">
            <a:avLst/>
          </a:prstGeom>
          <a:noFill/>
        </p:spPr>
        <p:txBody>
          <a:bodyPr wrap="square">
            <a:spAutoFit/>
          </a:bodyPr>
          <a:lstStyle/>
          <a:p>
            <a:pPr algn="l">
              <a:lnSpc>
                <a:spcPts val="1439"/>
              </a:lnSpc>
              <a:spcAft>
                <a:spcPts val="0"/>
              </a:spcAft>
              <a:defRPr sz="1200" b="0" i="0">
                <a:solidFill>
                  <a:srgbClr val="2D2D2D"/>
                </a:solidFill>
                <a:latin typeface="DM Sans"/>
              </a:defRPr>
            </a:pPr>
            <a:r>
              <a:t>Team. Legal. 18-mo runway.</a:t>
            </a:r>
          </a:p>
        </p:txBody>
      </p:sp>
      <p:sp>
        <p:nvSpPr>
          <p:cNvPr id="26" name="Rectangle 25"/>
          <p:cNvSpPr/>
          <p:nvPr/>
        </p:nvSpPr>
        <p:spPr>
          <a:xfrm>
            <a:off x="731520" y="5120640"/>
            <a:ext cx="7772400" cy="127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7" name="TextBox 26"/>
          <p:cNvSpPr txBox="1"/>
          <p:nvPr/>
        </p:nvSpPr>
        <p:spPr>
          <a:xfrm>
            <a:off x="731520" y="5303520"/>
            <a:ext cx="7315200" cy="274320"/>
          </a:xfrm>
          <a:prstGeom prst="rect">
            <a:avLst/>
          </a:prstGeom>
          <a:noFill/>
        </p:spPr>
        <p:txBody>
          <a:bodyPr wrap="square">
            <a:spAutoFit/>
          </a:bodyPr>
          <a:lstStyle/>
          <a:p>
            <a:pPr algn="l">
              <a:lnSpc>
                <a:spcPts val="1320"/>
              </a:lnSpc>
              <a:spcAft>
                <a:spcPts val="0"/>
              </a:spcAft>
              <a:defRPr sz="1100" b="1" i="0">
                <a:solidFill>
                  <a:srgbClr val="9B9B9B"/>
                </a:solidFill>
                <a:latin typeface="DM Sans"/>
              </a:defRPr>
            </a:pPr>
            <a:r>
              <a:t>18-MONTH MILESTONES</a:t>
            </a:r>
          </a:p>
        </p:txBody>
      </p:sp>
      <p:sp>
        <p:nvSpPr>
          <p:cNvPr id="28" name="TextBox 27"/>
          <p:cNvSpPr txBox="1"/>
          <p:nvPr/>
        </p:nvSpPr>
        <p:spPr>
          <a:xfrm>
            <a:off x="731520" y="5577840"/>
            <a:ext cx="7772400" cy="457200"/>
          </a:xfrm>
          <a:prstGeom prst="rect">
            <a:avLst/>
          </a:prstGeom>
          <a:noFill/>
        </p:spPr>
        <p:txBody>
          <a:bodyPr wrap="square">
            <a:spAutoFit/>
          </a:bodyPr>
          <a:lstStyle/>
          <a:p>
            <a:pPr algn="l">
              <a:lnSpc>
                <a:spcPts val="2039"/>
              </a:lnSpc>
              <a:spcAft>
                <a:spcPts val="0"/>
              </a:spcAft>
              <a:defRPr sz="1700" b="0" i="0">
                <a:solidFill>
                  <a:srgbClr val="FFFFFF"/>
                </a:solidFill>
                <a:latin typeface="DM Sans"/>
              </a:defRPr>
            </a:pPr>
            <a:r>
              <a:t>250K MAU  •  75K daily checks  •  $1M+ ARR  •  Series A metrics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1" descr="fabian-kunzel-zeller-Kd0oUzb2Bfg-unsplash.jpg"/>
          <p:cNvPicPr>
            <a:picLocks noChangeAspect="1"/>
          </p:cNvPicPr>
          <p:nvPr/>
        </p:nvPicPr>
        <p:blipFill>
          <a:blip r:embed="rId2"/>
          <a:stretch>
            <a:fillRect/>
          </a:stretch>
        </p:blipFill>
        <p:spPr>
          <a:xfrm>
            <a:off x="0" y="0"/>
            <a:ext cx="5029200" cy="6858000"/>
          </a:xfrm>
          <a:prstGeom prst="rect">
            <a:avLst/>
          </a:prstGeom>
        </p:spPr>
      </p:pic>
      <p:sp>
        <p:nvSpPr>
          <p:cNvPr id="3" name="Rectangle 2"/>
          <p:cNvSpPr/>
          <p:nvPr/>
        </p:nvSpPr>
        <p:spPr>
          <a:xfrm>
            <a:off x="5943600" y="2011680"/>
            <a:ext cx="18288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943600" y="2286000"/>
            <a:ext cx="2743200" cy="914400"/>
          </a:xfrm>
          <a:prstGeom prst="rect">
            <a:avLst/>
          </a:prstGeom>
          <a:noFill/>
        </p:spPr>
        <p:txBody>
          <a:bodyPr wrap="square">
            <a:spAutoFit/>
          </a:bodyPr>
          <a:lstStyle/>
          <a:p>
            <a:pPr algn="l">
              <a:lnSpc>
                <a:spcPts val="8640"/>
              </a:lnSpc>
              <a:spcAft>
                <a:spcPts val="0"/>
              </a:spcAft>
              <a:defRPr sz="7200" b="0" i="0">
                <a:solidFill>
                  <a:srgbClr val="FFFFFF"/>
                </a:solidFill>
                <a:latin typeface="DM Sans"/>
              </a:defRPr>
            </a:pPr>
            <a:r>
              <a:t>Or</a:t>
            </a:r>
          </a:p>
        </p:txBody>
      </p:sp>
      <p:sp>
        <p:nvSpPr>
          <p:cNvPr id="5" name="TextBox 4"/>
          <p:cNvSpPr txBox="1"/>
          <p:nvPr/>
        </p:nvSpPr>
        <p:spPr>
          <a:xfrm>
            <a:off x="7315200" y="2257425"/>
            <a:ext cx="3657600" cy="914400"/>
          </a:xfrm>
          <a:prstGeom prst="rect">
            <a:avLst/>
          </a:prstGeom>
          <a:noFill/>
        </p:spPr>
        <p:txBody>
          <a:bodyPr wrap="square">
            <a:spAutoFit/>
          </a:bodyPr>
          <a:lstStyle/>
          <a:p>
            <a:pPr algn="l">
              <a:lnSpc>
                <a:spcPts val="8640"/>
              </a:lnSpc>
              <a:spcAft>
                <a:spcPts val="0"/>
              </a:spcAft>
              <a:defRPr sz="7200" b="0" i="1">
                <a:solidFill>
                  <a:srgbClr val="E85D4C"/>
                </a:solidFill>
                <a:latin typeface="Playfair Display"/>
              </a:defRPr>
            </a:pPr>
            <a:r>
              <a:t>This?</a:t>
            </a:r>
          </a:p>
        </p:txBody>
      </p:sp>
      <p:sp>
        <p:nvSpPr>
          <p:cNvPr id="6" name="TextBox 5"/>
          <p:cNvSpPr txBox="1"/>
          <p:nvPr/>
        </p:nvSpPr>
        <p:spPr>
          <a:xfrm>
            <a:off x="5943600" y="3383280"/>
            <a:ext cx="5486400" cy="457200"/>
          </a:xfrm>
          <a:prstGeom prst="rect">
            <a:avLst/>
          </a:prstGeom>
          <a:noFill/>
        </p:spPr>
        <p:txBody>
          <a:bodyPr wrap="square">
            <a:spAutoFit/>
          </a:bodyPr>
          <a:lstStyle/>
          <a:p>
            <a:pPr algn="l">
              <a:lnSpc>
                <a:spcPts val="2879"/>
              </a:lnSpc>
              <a:spcAft>
                <a:spcPts val="0"/>
              </a:spcAft>
              <a:defRPr sz="2400" b="0" i="1">
                <a:solidFill>
                  <a:srgbClr val="FFFFFF"/>
                </a:solidFill>
                <a:latin typeface="Playfair Display"/>
              </a:defRPr>
            </a:pPr>
            <a:r>
              <a:t>Confidence in every choice.</a:t>
            </a:r>
          </a:p>
        </p:txBody>
      </p:sp>
      <p:sp>
        <p:nvSpPr>
          <p:cNvPr id="7" name="TextBox 6"/>
          <p:cNvSpPr txBox="1"/>
          <p:nvPr/>
        </p:nvSpPr>
        <p:spPr>
          <a:xfrm>
            <a:off x="5943600" y="4572000"/>
            <a:ext cx="4572000" cy="365760"/>
          </a:xfrm>
          <a:prstGeom prst="rect">
            <a:avLst/>
          </a:prstGeom>
          <a:noFill/>
        </p:spPr>
        <p:txBody>
          <a:bodyPr wrap="square">
            <a:spAutoFit/>
          </a:bodyPr>
          <a:lstStyle/>
          <a:p>
            <a:pPr algn="l">
              <a:lnSpc>
                <a:spcPts val="1800"/>
              </a:lnSpc>
              <a:spcAft>
                <a:spcPts val="0"/>
              </a:spcAft>
              <a:defRPr sz="1500" b="0" i="0">
                <a:solidFill>
                  <a:srgbClr val="9B9B9B"/>
                </a:solidFill>
                <a:latin typeface="DM Sans"/>
              </a:defRPr>
            </a:pPr>
            <a:r>
              <a:t>[founder@orthis.app]  •  orthis.app</a:t>
            </a:r>
          </a:p>
        </p:txBody>
      </p:sp>
      <p:sp>
        <p:nvSpPr>
          <p:cNvPr id="8" name="TextBox 7"/>
          <p:cNvSpPr txBox="1"/>
          <p:nvPr/>
        </p:nvSpPr>
        <p:spPr>
          <a:xfrm>
            <a:off x="5943600" y="5943600"/>
            <a:ext cx="5029200" cy="246221"/>
          </a:xfrm>
          <a:prstGeom prst="rect">
            <a:avLst/>
          </a:prstGeom>
          <a:noFill/>
        </p:spPr>
        <p:txBody>
          <a:bodyPr wrap="square">
            <a:spAutoFit/>
          </a:bodyPr>
          <a:lstStyle/>
          <a:p>
            <a:pPr>
              <a:lnSpc>
                <a:spcPts val="1200"/>
              </a:lnSpc>
              <a:defRPr sz="1000" b="0" i="0">
                <a:solidFill>
                  <a:srgbClr val="9B9B9B"/>
                </a:solidFill>
                <a:latin typeface="DM Sans"/>
              </a:defRPr>
            </a:pPr>
            <a:r>
              <a:rPr lang="en-US" dirty="0"/>
              <a:t>Illustrations: Fabian Künzel-Zeller, Artby Hensi, Charlota Blunarova, Ribhav Agrawal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E85D4C"/>
                </a:solidFill>
                <a:latin typeface="DM Sans"/>
              </a:defRPr>
            </a:pPr>
            <a:r>
              <a:t>THE PROBLEM</a:t>
            </a:r>
          </a:p>
        </p:txBody>
      </p:sp>
      <p:sp>
        <p:nvSpPr>
          <p:cNvPr id="3" name="TextBox 2"/>
          <p:cNvSpPr txBox="1"/>
          <p:nvPr/>
        </p:nvSpPr>
        <p:spPr>
          <a:xfrm>
            <a:off x="731520" y="1097280"/>
            <a:ext cx="6858000" cy="1280160"/>
          </a:xfrm>
          <a:prstGeom prst="rect">
            <a:avLst/>
          </a:prstGeom>
          <a:noFill/>
        </p:spPr>
        <p:txBody>
          <a:bodyPr wrap="square">
            <a:spAutoFit/>
          </a:bodyPr>
          <a:lstStyle/>
          <a:p>
            <a:pPr algn="l">
              <a:lnSpc>
                <a:spcPts val="3679"/>
              </a:lnSpc>
              <a:spcAft>
                <a:spcPts val="0"/>
              </a:spcAft>
              <a:defRPr sz="3200" b="0" i="1">
                <a:solidFill>
                  <a:srgbClr val="1A1A1A"/>
                </a:solidFill>
                <a:latin typeface="Playfair Display"/>
              </a:defRPr>
            </a:pPr>
            <a:r>
              <a:t>Every morning, millions of women</a:t>
            </a:r>
            <a:br/>
            <a:r>
              <a:t>stand in front of the mirror and ask:</a:t>
            </a:r>
            <a:br/>
            <a:r>
              <a:t>"Does this actually look good?"</a:t>
            </a:r>
          </a:p>
        </p:txBody>
      </p:sp>
      <p:sp>
        <p:nvSpPr>
          <p:cNvPr id="4" name="Rectangle 3"/>
          <p:cNvSpPr/>
          <p:nvPr/>
        </p:nvSpPr>
        <p:spPr>
          <a:xfrm>
            <a:off x="731520" y="2743200"/>
            <a:ext cx="137160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31520" y="3017520"/>
            <a:ext cx="5029200" cy="2162067"/>
          </a:xfrm>
          <a:prstGeom prst="rect">
            <a:avLst/>
          </a:prstGeom>
          <a:noFill/>
        </p:spPr>
        <p:txBody>
          <a:bodyPr wrap="square">
            <a:spAutoFit/>
          </a:bodyPr>
          <a:lstStyle/>
          <a:p>
            <a:pPr algn="l">
              <a:lnSpc>
                <a:spcPts val="2340"/>
              </a:lnSpc>
              <a:spcAft>
                <a:spcPts val="1200"/>
              </a:spcAft>
              <a:defRPr sz="1800" b="0" i="0">
                <a:solidFill>
                  <a:srgbClr val="2D2D2D"/>
                </a:solidFill>
                <a:latin typeface="DM Sans"/>
              </a:defRPr>
            </a:pPr>
            <a:r>
              <a:rPr lang="en-US" dirty="0"/>
              <a:t>I was a signed model. Getting dressed for shoots and auditions was high-stakes </a:t>
            </a:r>
          </a:p>
          <a:p>
            <a:pPr algn="l">
              <a:lnSpc>
                <a:spcPts val="2340"/>
              </a:lnSpc>
              <a:spcAft>
                <a:spcPts val="1200"/>
              </a:spcAft>
              <a:defRPr sz="1800" b="0" i="0">
                <a:solidFill>
                  <a:srgbClr val="2D2D2D"/>
                </a:solidFill>
                <a:latin typeface="DM Sans"/>
              </a:defRPr>
            </a:pPr>
            <a:r>
              <a:rPr lang="en-US" dirty="0"/>
              <a:t>And I still had nobody honest to ask.</a:t>
            </a:r>
          </a:p>
          <a:p>
            <a:pPr algn="l">
              <a:lnSpc>
                <a:spcPts val="2340"/>
              </a:lnSpc>
              <a:spcAft>
                <a:spcPts val="1200"/>
              </a:spcAft>
              <a:defRPr sz="1800" b="0" i="0">
                <a:solidFill>
                  <a:srgbClr val="2D2D2D"/>
                </a:solidFill>
                <a:latin typeface="DM Sans"/>
              </a:defRPr>
            </a:pPr>
            <a:r>
              <a:rPr lang="en-US" dirty="0"/>
              <a:t>That experience is universal. Every woman faces it. Every man faces it. No good solution exists.</a:t>
            </a:r>
          </a:p>
        </p:txBody>
      </p:sp>
      <p:sp>
        <p:nvSpPr>
          <p:cNvPr id="6" name="TextBox 5"/>
          <p:cNvSpPr txBox="1"/>
          <p:nvPr/>
        </p:nvSpPr>
        <p:spPr>
          <a:xfrm>
            <a:off x="731520" y="5669280"/>
            <a:ext cx="6400800" cy="548640"/>
          </a:xfrm>
          <a:prstGeom prst="rect">
            <a:avLst/>
          </a:prstGeom>
          <a:noFill/>
        </p:spPr>
        <p:txBody>
          <a:bodyPr wrap="square">
            <a:spAutoFit/>
          </a:bodyPr>
          <a:lstStyle/>
          <a:p>
            <a:pPr algn="l">
              <a:lnSpc>
                <a:spcPts val="2039"/>
              </a:lnSpc>
              <a:spcAft>
                <a:spcPts val="0"/>
              </a:spcAft>
              <a:defRPr sz="1700" b="0" i="1">
                <a:solidFill>
                  <a:srgbClr val="2D2D2D"/>
                </a:solidFill>
                <a:latin typeface="Playfair Display"/>
              </a:defRPr>
            </a:pPr>
            <a:r>
              <a:t>— "I just want someone honest to tell me if this works."</a:t>
            </a:r>
          </a:p>
        </p:txBody>
      </p:sp>
      <p:pic>
        <p:nvPicPr>
          <p:cNvPr id="7" name="Picture 6" descr="fabian-kunzel-zeller-Ir7tmdZ6dWU-unsplash.jpg"/>
          <p:cNvPicPr>
            <a:picLocks noChangeAspect="1"/>
          </p:cNvPicPr>
          <p:nvPr/>
        </p:nvPicPr>
        <p:blipFill>
          <a:blip r:embed="rId2"/>
          <a:stretch>
            <a:fillRect/>
          </a:stretch>
        </p:blipFill>
        <p:spPr>
          <a:xfrm>
            <a:off x="8046720" y="731520"/>
            <a:ext cx="3840480" cy="56692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descr="fabian-kunzel-zeller-LLXs757C7DA-unsplash.jpg"/>
          <p:cNvPicPr>
            <a:picLocks noChangeAspect="1"/>
          </p:cNvPicPr>
          <p:nvPr/>
        </p:nvPicPr>
        <p:blipFill>
          <a:blip r:embed="rId2"/>
          <a:stretch>
            <a:fillRect/>
          </a:stretch>
        </p:blipFill>
        <p:spPr>
          <a:xfrm>
            <a:off x="0" y="0"/>
            <a:ext cx="5029200" cy="6858000"/>
          </a:xfrm>
          <a:prstGeom prst="rect">
            <a:avLst/>
          </a:prstGeom>
        </p:spPr>
      </p:pic>
      <p:sp>
        <p:nvSpPr>
          <p:cNvPr id="3" name="TextBox 2"/>
          <p:cNvSpPr txBox="1"/>
          <p:nvPr/>
        </p:nvSpPr>
        <p:spPr>
          <a:xfrm>
            <a:off x="5669280" y="457200"/>
            <a:ext cx="4572000" cy="365760"/>
          </a:xfrm>
          <a:prstGeom prst="rect">
            <a:avLst/>
          </a:prstGeom>
          <a:noFill/>
        </p:spPr>
        <p:txBody>
          <a:bodyPr wrap="square">
            <a:spAutoFit/>
          </a:bodyPr>
          <a:lstStyle/>
          <a:p>
            <a:pPr algn="l">
              <a:defRPr sz="1100" b="1">
                <a:solidFill>
                  <a:srgbClr val="E85D4C"/>
                </a:solidFill>
                <a:latin typeface="DM Sans"/>
              </a:defRPr>
            </a:pPr>
            <a:r>
              <a:t>THE SOLUTION</a:t>
            </a:r>
          </a:p>
        </p:txBody>
      </p:sp>
      <p:sp>
        <p:nvSpPr>
          <p:cNvPr id="4" name="TextBox 3"/>
          <p:cNvSpPr txBox="1"/>
          <p:nvPr/>
        </p:nvSpPr>
        <p:spPr>
          <a:xfrm>
            <a:off x="5669280" y="1097280"/>
            <a:ext cx="5943600" cy="914400"/>
          </a:xfrm>
          <a:prstGeom prst="rect">
            <a:avLst/>
          </a:prstGeom>
          <a:noFill/>
        </p:spPr>
        <p:txBody>
          <a:bodyPr wrap="square">
            <a:spAutoFit/>
          </a:bodyPr>
          <a:lstStyle/>
          <a:p>
            <a:pPr algn="l">
              <a:lnSpc>
                <a:spcPts val="4140"/>
              </a:lnSpc>
              <a:spcAft>
                <a:spcPts val="0"/>
              </a:spcAft>
              <a:defRPr sz="3600" b="0" i="1">
                <a:solidFill>
                  <a:srgbClr val="1A1A1A"/>
                </a:solidFill>
                <a:latin typeface="Playfair Display"/>
              </a:defRPr>
            </a:pPr>
            <a:r>
              <a:t>Your honest friend</a:t>
            </a:r>
            <a:br/>
            <a:r>
              <a:t>in your pocket.</a:t>
            </a:r>
          </a:p>
        </p:txBody>
      </p:sp>
      <p:sp>
        <p:nvSpPr>
          <p:cNvPr id="5" name="Rectangle 4"/>
          <p:cNvSpPr/>
          <p:nvPr/>
        </p:nvSpPr>
        <p:spPr>
          <a:xfrm>
            <a:off x="5669280" y="237744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5669280" y="2743200"/>
            <a:ext cx="640080" cy="365760"/>
          </a:xfrm>
          <a:prstGeom prst="rect">
            <a:avLst/>
          </a:prstGeom>
          <a:noFill/>
        </p:spPr>
        <p:txBody>
          <a:bodyPr wrap="square">
            <a:spAutoFit/>
          </a:bodyPr>
          <a:lstStyle/>
          <a:p>
            <a:pPr algn="l">
              <a:lnSpc>
                <a:spcPts val="1680"/>
              </a:lnSpc>
              <a:spcAft>
                <a:spcPts val="0"/>
              </a:spcAft>
              <a:defRPr sz="1400" b="1" i="0">
                <a:solidFill>
                  <a:srgbClr val="E8E8E8"/>
                </a:solidFill>
                <a:latin typeface="Playfair Display"/>
              </a:defRPr>
            </a:pPr>
            <a:r>
              <a:t>01</a:t>
            </a:r>
          </a:p>
        </p:txBody>
      </p:sp>
      <p:sp>
        <p:nvSpPr>
          <p:cNvPr id="7" name="TextBox 6"/>
          <p:cNvSpPr txBox="1"/>
          <p:nvPr/>
        </p:nvSpPr>
        <p:spPr>
          <a:xfrm>
            <a:off x="6400800" y="2743200"/>
            <a:ext cx="1828800" cy="365760"/>
          </a:xfrm>
          <a:prstGeom prst="rect">
            <a:avLst/>
          </a:prstGeom>
          <a:noFill/>
        </p:spPr>
        <p:txBody>
          <a:bodyPr wrap="square">
            <a:spAutoFit/>
          </a:bodyPr>
          <a:lstStyle/>
          <a:p>
            <a:pPr algn="l">
              <a:lnSpc>
                <a:spcPts val="2160"/>
              </a:lnSpc>
              <a:spcAft>
                <a:spcPts val="0"/>
              </a:spcAft>
              <a:defRPr sz="1800" b="1" i="0">
                <a:solidFill>
                  <a:srgbClr val="1A1A1A"/>
                </a:solidFill>
                <a:latin typeface="DM Sans"/>
              </a:defRPr>
            </a:pPr>
            <a:r>
              <a:t>Snap</a:t>
            </a:r>
          </a:p>
        </p:txBody>
      </p:sp>
      <p:sp>
        <p:nvSpPr>
          <p:cNvPr id="8" name="TextBox 7"/>
          <p:cNvSpPr txBox="1"/>
          <p:nvPr/>
        </p:nvSpPr>
        <p:spPr>
          <a:xfrm>
            <a:off x="8412480" y="2743200"/>
            <a:ext cx="3200400" cy="365760"/>
          </a:xfrm>
          <a:prstGeom prst="rect">
            <a:avLst/>
          </a:prstGeom>
          <a:noFill/>
        </p:spPr>
        <p:txBody>
          <a:bodyPr wrap="square">
            <a:spAutoFit/>
          </a:bodyPr>
          <a:lstStyle/>
          <a:p>
            <a:pPr algn="l">
              <a:lnSpc>
                <a:spcPts val="1800"/>
              </a:lnSpc>
              <a:spcAft>
                <a:spcPts val="0"/>
              </a:spcAft>
              <a:defRPr sz="1500" b="0" i="0">
                <a:solidFill>
                  <a:srgbClr val="2D2D2D"/>
                </a:solidFill>
                <a:latin typeface="DM Sans"/>
              </a:defRPr>
            </a:pPr>
            <a:r>
              <a:t>Full-body photo or selfie.</a:t>
            </a:r>
          </a:p>
        </p:txBody>
      </p:sp>
      <p:sp>
        <p:nvSpPr>
          <p:cNvPr id="9" name="TextBox 8"/>
          <p:cNvSpPr txBox="1"/>
          <p:nvPr/>
        </p:nvSpPr>
        <p:spPr>
          <a:xfrm>
            <a:off x="5669280" y="3657600"/>
            <a:ext cx="640080" cy="365760"/>
          </a:xfrm>
          <a:prstGeom prst="rect">
            <a:avLst/>
          </a:prstGeom>
          <a:noFill/>
        </p:spPr>
        <p:txBody>
          <a:bodyPr wrap="square">
            <a:spAutoFit/>
          </a:bodyPr>
          <a:lstStyle/>
          <a:p>
            <a:pPr algn="l">
              <a:lnSpc>
                <a:spcPts val="1680"/>
              </a:lnSpc>
              <a:spcAft>
                <a:spcPts val="0"/>
              </a:spcAft>
              <a:defRPr sz="1400" b="1" i="0">
                <a:solidFill>
                  <a:srgbClr val="E8E8E8"/>
                </a:solidFill>
                <a:latin typeface="Playfair Display"/>
              </a:defRPr>
            </a:pPr>
            <a:r>
              <a:t>02</a:t>
            </a:r>
          </a:p>
        </p:txBody>
      </p:sp>
      <p:sp>
        <p:nvSpPr>
          <p:cNvPr id="10" name="TextBox 9"/>
          <p:cNvSpPr txBox="1"/>
          <p:nvPr/>
        </p:nvSpPr>
        <p:spPr>
          <a:xfrm>
            <a:off x="6400800" y="3657600"/>
            <a:ext cx="1828800" cy="365760"/>
          </a:xfrm>
          <a:prstGeom prst="rect">
            <a:avLst/>
          </a:prstGeom>
          <a:noFill/>
        </p:spPr>
        <p:txBody>
          <a:bodyPr wrap="square">
            <a:spAutoFit/>
          </a:bodyPr>
          <a:lstStyle/>
          <a:p>
            <a:pPr algn="l">
              <a:lnSpc>
                <a:spcPts val="2160"/>
              </a:lnSpc>
              <a:spcAft>
                <a:spcPts val="0"/>
              </a:spcAft>
              <a:defRPr sz="1800" b="1" i="0">
                <a:solidFill>
                  <a:srgbClr val="1A1A1A"/>
                </a:solidFill>
                <a:latin typeface="DM Sans"/>
              </a:defRPr>
            </a:pPr>
            <a:r>
              <a:t>Context</a:t>
            </a:r>
          </a:p>
        </p:txBody>
      </p:sp>
      <p:sp>
        <p:nvSpPr>
          <p:cNvPr id="11" name="TextBox 10"/>
          <p:cNvSpPr txBox="1"/>
          <p:nvPr/>
        </p:nvSpPr>
        <p:spPr>
          <a:xfrm>
            <a:off x="8412480" y="3657600"/>
            <a:ext cx="3200400" cy="365760"/>
          </a:xfrm>
          <a:prstGeom prst="rect">
            <a:avLst/>
          </a:prstGeom>
          <a:noFill/>
        </p:spPr>
        <p:txBody>
          <a:bodyPr wrap="square">
            <a:spAutoFit/>
          </a:bodyPr>
          <a:lstStyle/>
          <a:p>
            <a:pPr algn="l">
              <a:lnSpc>
                <a:spcPts val="1800"/>
              </a:lnSpc>
              <a:spcAft>
                <a:spcPts val="0"/>
              </a:spcAft>
              <a:defRPr sz="1500" b="0" i="0">
                <a:solidFill>
                  <a:srgbClr val="2D2D2D"/>
                </a:solidFill>
                <a:latin typeface="DM Sans"/>
              </a:defRPr>
            </a:pPr>
            <a:r>
              <a:t>Occasion, setting, vibe.</a:t>
            </a:r>
          </a:p>
        </p:txBody>
      </p:sp>
      <p:sp>
        <p:nvSpPr>
          <p:cNvPr id="12" name="TextBox 11"/>
          <p:cNvSpPr txBox="1"/>
          <p:nvPr/>
        </p:nvSpPr>
        <p:spPr>
          <a:xfrm>
            <a:off x="5669280" y="4572000"/>
            <a:ext cx="640080" cy="365760"/>
          </a:xfrm>
          <a:prstGeom prst="rect">
            <a:avLst/>
          </a:prstGeom>
          <a:noFill/>
        </p:spPr>
        <p:txBody>
          <a:bodyPr wrap="square">
            <a:spAutoFit/>
          </a:bodyPr>
          <a:lstStyle/>
          <a:p>
            <a:pPr algn="l">
              <a:lnSpc>
                <a:spcPts val="1680"/>
              </a:lnSpc>
              <a:spcAft>
                <a:spcPts val="0"/>
              </a:spcAft>
              <a:defRPr sz="1400" b="1" i="0">
                <a:solidFill>
                  <a:srgbClr val="E8E8E8"/>
                </a:solidFill>
                <a:latin typeface="Playfair Display"/>
              </a:defRPr>
            </a:pPr>
            <a:r>
              <a:t>03</a:t>
            </a:r>
          </a:p>
        </p:txBody>
      </p:sp>
      <p:sp>
        <p:nvSpPr>
          <p:cNvPr id="13" name="TextBox 12"/>
          <p:cNvSpPr txBox="1"/>
          <p:nvPr/>
        </p:nvSpPr>
        <p:spPr>
          <a:xfrm>
            <a:off x="6400800" y="4572000"/>
            <a:ext cx="1828800" cy="365760"/>
          </a:xfrm>
          <a:prstGeom prst="rect">
            <a:avLst/>
          </a:prstGeom>
          <a:noFill/>
        </p:spPr>
        <p:txBody>
          <a:bodyPr wrap="square">
            <a:spAutoFit/>
          </a:bodyPr>
          <a:lstStyle/>
          <a:p>
            <a:pPr algn="l">
              <a:lnSpc>
                <a:spcPts val="2160"/>
              </a:lnSpc>
              <a:spcAft>
                <a:spcPts val="0"/>
              </a:spcAft>
              <a:defRPr sz="1800" b="1" i="0">
                <a:solidFill>
                  <a:srgbClr val="1A1A1A"/>
                </a:solidFill>
                <a:latin typeface="DM Sans"/>
              </a:defRPr>
            </a:pPr>
            <a:r>
              <a:t>Feedback</a:t>
            </a:r>
          </a:p>
        </p:txBody>
      </p:sp>
      <p:sp>
        <p:nvSpPr>
          <p:cNvPr id="14" name="TextBox 13"/>
          <p:cNvSpPr txBox="1"/>
          <p:nvPr/>
        </p:nvSpPr>
        <p:spPr>
          <a:xfrm>
            <a:off x="8412480" y="4572000"/>
            <a:ext cx="3200400" cy="365760"/>
          </a:xfrm>
          <a:prstGeom prst="rect">
            <a:avLst/>
          </a:prstGeom>
          <a:noFill/>
        </p:spPr>
        <p:txBody>
          <a:bodyPr wrap="square">
            <a:spAutoFit/>
          </a:bodyPr>
          <a:lstStyle/>
          <a:p>
            <a:pPr algn="l">
              <a:lnSpc>
                <a:spcPts val="1800"/>
              </a:lnSpc>
              <a:spcAft>
                <a:spcPts val="0"/>
              </a:spcAft>
              <a:defRPr sz="1500" b="0" i="0">
                <a:solidFill>
                  <a:srgbClr val="2D2D2D"/>
                </a:solidFill>
                <a:latin typeface="DM Sans"/>
              </a:defRPr>
            </a:pPr>
            <a:r>
              <a:t>AI analysis in 30 seconds.</a:t>
            </a:r>
          </a:p>
        </p:txBody>
      </p:sp>
      <p:sp>
        <p:nvSpPr>
          <p:cNvPr id="15" name="TextBox 14"/>
          <p:cNvSpPr txBox="1"/>
          <p:nvPr/>
        </p:nvSpPr>
        <p:spPr>
          <a:xfrm>
            <a:off x="5669280" y="5486400"/>
            <a:ext cx="640080" cy="365760"/>
          </a:xfrm>
          <a:prstGeom prst="rect">
            <a:avLst/>
          </a:prstGeom>
          <a:noFill/>
        </p:spPr>
        <p:txBody>
          <a:bodyPr wrap="square">
            <a:spAutoFit/>
          </a:bodyPr>
          <a:lstStyle/>
          <a:p>
            <a:pPr algn="l">
              <a:lnSpc>
                <a:spcPts val="1680"/>
              </a:lnSpc>
              <a:spcAft>
                <a:spcPts val="0"/>
              </a:spcAft>
              <a:defRPr sz="1400" b="1" i="0">
                <a:solidFill>
                  <a:srgbClr val="E8E8E8"/>
                </a:solidFill>
                <a:latin typeface="Playfair Display"/>
              </a:defRPr>
            </a:pPr>
            <a:r>
              <a:t>04</a:t>
            </a:r>
          </a:p>
        </p:txBody>
      </p:sp>
      <p:sp>
        <p:nvSpPr>
          <p:cNvPr id="16" name="TextBox 15"/>
          <p:cNvSpPr txBox="1"/>
          <p:nvPr/>
        </p:nvSpPr>
        <p:spPr>
          <a:xfrm>
            <a:off x="6400800" y="5486400"/>
            <a:ext cx="1828800" cy="365760"/>
          </a:xfrm>
          <a:prstGeom prst="rect">
            <a:avLst/>
          </a:prstGeom>
          <a:noFill/>
        </p:spPr>
        <p:txBody>
          <a:bodyPr wrap="square">
            <a:spAutoFit/>
          </a:bodyPr>
          <a:lstStyle/>
          <a:p>
            <a:pPr algn="l">
              <a:lnSpc>
                <a:spcPts val="2160"/>
              </a:lnSpc>
              <a:spcAft>
                <a:spcPts val="0"/>
              </a:spcAft>
              <a:defRPr sz="1800" b="1" i="0">
                <a:solidFill>
                  <a:srgbClr val="1A1A1A"/>
                </a:solidFill>
                <a:latin typeface="DM Sans"/>
              </a:defRPr>
            </a:pPr>
            <a:r>
              <a:t>Conversation</a:t>
            </a:r>
          </a:p>
        </p:txBody>
      </p:sp>
      <p:sp>
        <p:nvSpPr>
          <p:cNvPr id="17" name="TextBox 16"/>
          <p:cNvSpPr txBox="1"/>
          <p:nvPr/>
        </p:nvSpPr>
        <p:spPr>
          <a:xfrm>
            <a:off x="8412480" y="5486400"/>
            <a:ext cx="3200400" cy="365760"/>
          </a:xfrm>
          <a:prstGeom prst="rect">
            <a:avLst/>
          </a:prstGeom>
          <a:noFill/>
        </p:spPr>
        <p:txBody>
          <a:bodyPr wrap="square">
            <a:spAutoFit/>
          </a:bodyPr>
          <a:lstStyle/>
          <a:p>
            <a:pPr algn="l">
              <a:lnSpc>
                <a:spcPts val="1800"/>
              </a:lnSpc>
              <a:spcAft>
                <a:spcPts val="0"/>
              </a:spcAft>
              <a:defRPr sz="1500" b="0" i="0">
                <a:solidFill>
                  <a:srgbClr val="2D2D2D"/>
                </a:solidFill>
                <a:latin typeface="DM Sans"/>
              </a:defRPr>
            </a:pPr>
            <a:r>
              <a:t>Follow-ups like a friend.</a:t>
            </a:r>
          </a:p>
        </p:txBody>
      </p:sp>
      <p:sp>
        <p:nvSpPr>
          <p:cNvPr id="18" name="Rectangle 17"/>
          <p:cNvSpPr/>
          <p:nvPr/>
        </p:nvSpPr>
        <p:spPr>
          <a:xfrm>
            <a:off x="5669280" y="6035040"/>
            <a:ext cx="594360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TextBox 18"/>
          <p:cNvSpPr txBox="1"/>
          <p:nvPr/>
        </p:nvSpPr>
        <p:spPr>
          <a:xfrm>
            <a:off x="5669280" y="6217920"/>
            <a:ext cx="5943600" cy="457200"/>
          </a:xfrm>
          <a:prstGeom prst="rect">
            <a:avLst/>
          </a:prstGeom>
          <a:noFill/>
        </p:spPr>
        <p:txBody>
          <a:bodyPr wrap="square">
            <a:spAutoFit/>
          </a:bodyPr>
          <a:lstStyle/>
          <a:p>
            <a:pPr algn="l">
              <a:lnSpc>
                <a:spcPts val="1800"/>
              </a:lnSpc>
              <a:spcAft>
                <a:spcPts val="0"/>
              </a:spcAft>
              <a:defRPr sz="1500" b="0" i="1">
                <a:solidFill>
                  <a:srgbClr val="2D2D2D"/>
                </a:solidFill>
                <a:latin typeface="Playfair Display"/>
              </a:defRPr>
            </a:pPr>
            <a:r>
              <a:t>Not inspiration. Not shopping. Just honest, instant, private feedback.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1" descr="editorial-orange.jpg"/>
          <p:cNvPicPr>
            <a:picLocks noChangeAspect="1"/>
          </p:cNvPicPr>
          <p:nvPr/>
        </p:nvPicPr>
        <p:blipFill>
          <a:blip r:embed="rId2"/>
          <a:stretch>
            <a:fillRect/>
          </a:stretch>
        </p:blipFill>
        <p:spPr>
          <a:xfrm>
            <a:off x="0" y="0"/>
            <a:ext cx="5029200" cy="6858000"/>
          </a:xfrm>
          <a:prstGeom prst="rect">
            <a:avLst/>
          </a:prstGeom>
        </p:spPr>
      </p:pic>
      <p:sp>
        <p:nvSpPr>
          <p:cNvPr id="3" name="TextBox 2"/>
          <p:cNvSpPr txBox="1"/>
          <p:nvPr/>
        </p:nvSpPr>
        <p:spPr>
          <a:xfrm>
            <a:off x="5669280" y="457200"/>
            <a:ext cx="4572000" cy="365760"/>
          </a:xfrm>
          <a:prstGeom prst="rect">
            <a:avLst/>
          </a:prstGeom>
          <a:noFill/>
        </p:spPr>
        <p:txBody>
          <a:bodyPr wrap="square">
            <a:spAutoFit/>
          </a:bodyPr>
          <a:lstStyle/>
          <a:p>
            <a:pPr algn="l">
              <a:defRPr sz="1100" b="1">
                <a:solidFill>
                  <a:srgbClr val="9B9B9B"/>
                </a:solidFill>
                <a:latin typeface="DM Sans"/>
              </a:defRPr>
            </a:pPr>
            <a:r>
              <a:t>THE AI</a:t>
            </a:r>
          </a:p>
        </p:txBody>
      </p:sp>
      <p:sp>
        <p:nvSpPr>
          <p:cNvPr id="4" name="TextBox 3"/>
          <p:cNvSpPr txBox="1"/>
          <p:nvPr/>
        </p:nvSpPr>
        <p:spPr>
          <a:xfrm>
            <a:off x="5669280" y="731520"/>
            <a:ext cx="5943600" cy="731520"/>
          </a:xfrm>
          <a:prstGeom prst="rect">
            <a:avLst/>
          </a:prstGeom>
          <a:noFill/>
        </p:spPr>
        <p:txBody>
          <a:bodyPr wrap="square">
            <a:spAutoFit/>
          </a:bodyPr>
          <a:lstStyle/>
          <a:p>
            <a:pPr algn="l">
              <a:lnSpc>
                <a:spcPts val="4800"/>
              </a:lnSpc>
              <a:spcAft>
                <a:spcPts val="0"/>
              </a:spcAft>
              <a:defRPr sz="4000" b="0" i="1">
                <a:solidFill>
                  <a:srgbClr val="FFFFFF"/>
                </a:solidFill>
                <a:latin typeface="Playfair Display"/>
              </a:defRPr>
            </a:pPr>
            <a:r>
              <a:rPr dirty="0"/>
              <a:t>It tells you the truth.</a:t>
            </a:r>
          </a:p>
        </p:txBody>
      </p:sp>
      <p:sp>
        <p:nvSpPr>
          <p:cNvPr id="5" name="TextBox 4"/>
          <p:cNvSpPr txBox="1"/>
          <p:nvPr/>
        </p:nvSpPr>
        <p:spPr>
          <a:xfrm>
            <a:off x="5669280" y="1554480"/>
            <a:ext cx="5486400" cy="365760"/>
          </a:xfrm>
          <a:prstGeom prst="rect">
            <a:avLst/>
          </a:prstGeom>
          <a:noFill/>
        </p:spPr>
        <p:txBody>
          <a:bodyPr wrap="square">
            <a:spAutoFit/>
          </a:bodyPr>
          <a:lstStyle/>
          <a:p>
            <a:pPr algn="l">
              <a:lnSpc>
                <a:spcPts val="1920"/>
              </a:lnSpc>
              <a:spcAft>
                <a:spcPts val="0"/>
              </a:spcAft>
              <a:defRPr sz="1600" b="0" i="0">
                <a:solidFill>
                  <a:srgbClr val="9B9B9B"/>
                </a:solidFill>
                <a:latin typeface="DM Sans"/>
              </a:defRPr>
            </a:pPr>
            <a:r>
              <a:rPr dirty="0"/>
              <a:t>A Vogue editor in your pocket — powered by vision AI.</a:t>
            </a:r>
          </a:p>
        </p:txBody>
      </p:sp>
      <p:sp>
        <p:nvSpPr>
          <p:cNvPr id="6" name="Rectangle 5"/>
          <p:cNvSpPr/>
          <p:nvPr/>
        </p:nvSpPr>
        <p:spPr>
          <a:xfrm>
            <a:off x="5669280" y="210312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669280" y="2311400"/>
            <a:ext cx="6522720" cy="4251420"/>
          </a:xfrm>
          <a:prstGeom prst="rect">
            <a:avLst/>
          </a:prstGeom>
          <a:noFill/>
        </p:spPr>
        <p:txBody>
          <a:bodyPr wrap="square">
            <a:spAutoFit/>
          </a:bodyPr>
          <a:lstStyle/>
          <a:p>
            <a:pPr algn="l">
              <a:lnSpc>
                <a:spcPts val="2080"/>
              </a:lnSpc>
              <a:spcAft>
                <a:spcPts val="1000"/>
              </a:spcAft>
              <a:defRPr sz="1600" b="0" i="0">
                <a:solidFill>
                  <a:srgbClr val="9B9B9B"/>
                </a:solidFill>
                <a:latin typeface="DM Sans"/>
              </a:defRPr>
            </a:pPr>
            <a:r>
              <a:rPr dirty="0"/>
              <a:t>—  A score out of 10. No sugarcoating.</a:t>
            </a:r>
          </a:p>
          <a:p>
            <a:pPr algn="l">
              <a:lnSpc>
                <a:spcPts val="2080"/>
              </a:lnSpc>
              <a:spcAft>
                <a:spcPts val="1000"/>
              </a:spcAft>
              <a:defRPr sz="1600" b="0" i="0">
                <a:solidFill>
                  <a:srgbClr val="9B9B9B"/>
                </a:solidFill>
                <a:latin typeface="DM Sans"/>
              </a:defRPr>
            </a:pPr>
            <a:r>
              <a:rPr dirty="0"/>
              <a:t>—  What's working — specific, actionable.</a:t>
            </a:r>
          </a:p>
          <a:p>
            <a:pPr algn="l">
              <a:lnSpc>
                <a:spcPts val="2080"/>
              </a:lnSpc>
              <a:spcAft>
                <a:spcPts val="1000"/>
              </a:spcAft>
              <a:defRPr sz="1600" b="0" i="0">
                <a:solidFill>
                  <a:srgbClr val="9B9B9B"/>
                </a:solidFill>
                <a:latin typeface="DM Sans"/>
              </a:defRPr>
            </a:pPr>
            <a:r>
              <a:rPr dirty="0"/>
              <a:t>—  What to reconsider — honest, constructive.</a:t>
            </a:r>
          </a:p>
          <a:p>
            <a:pPr algn="l">
              <a:lnSpc>
                <a:spcPts val="2080"/>
              </a:lnSpc>
              <a:spcAft>
                <a:spcPts val="1000"/>
              </a:spcAft>
              <a:defRPr sz="1600" b="0" i="0">
                <a:solidFill>
                  <a:srgbClr val="9B9B9B"/>
                </a:solidFill>
                <a:latin typeface="DM Sans"/>
              </a:defRPr>
            </a:pPr>
            <a:r>
              <a:rPr dirty="0"/>
              <a:t>—  Quick fixes you can change in 2 minutes.</a:t>
            </a:r>
          </a:p>
          <a:p>
            <a:pPr>
              <a:lnSpc>
                <a:spcPts val="2080"/>
              </a:lnSpc>
              <a:spcAft>
                <a:spcPts val="1800"/>
              </a:spcAft>
              <a:defRPr sz="1600" b="0" i="0">
                <a:solidFill>
                  <a:srgbClr val="9B9B9B"/>
                </a:solidFill>
                <a:latin typeface="DM Sans"/>
              </a:defRPr>
            </a:pPr>
            <a:r>
              <a:rPr dirty="0"/>
              <a:t>—  Keep asking </a:t>
            </a:r>
            <a:r>
              <a:rPr lang="en-US" dirty="0"/>
              <a:t>until</a:t>
            </a:r>
            <a:r>
              <a:rPr dirty="0"/>
              <a:t> you're sure</a:t>
            </a:r>
            <a:r>
              <a:rPr lang="en-US" dirty="0"/>
              <a:t>. </a:t>
            </a:r>
          </a:p>
          <a:p>
            <a:pPr>
              <a:lnSpc>
                <a:spcPts val="2080"/>
              </a:lnSpc>
              <a:spcAft>
                <a:spcPts val="1800"/>
              </a:spcAft>
              <a:defRPr sz="1600" b="0" i="0">
                <a:solidFill>
                  <a:srgbClr val="9B9B9B"/>
                </a:solidFill>
                <a:latin typeface="DM Sans"/>
              </a:defRPr>
            </a:pPr>
            <a:r>
              <a:rPr lang="en-US" sz="1200" b="1" dirty="0">
                <a:solidFill>
                  <a:schemeClr val="bg1"/>
                </a:solidFill>
              </a:rPr>
              <a:t>It learns you</a:t>
            </a:r>
            <a:r>
              <a:rPr lang="en-US" sz="1200" dirty="0"/>
              <a:t>: Style DNA builds with every check — color harmony, fit patterns, garment history. The longer you use it, the sharper it gets</a:t>
            </a:r>
            <a:r>
              <a:rPr lang="en-US" sz="1200" i="1" dirty="0"/>
              <a:t> </a:t>
            </a:r>
          </a:p>
          <a:p>
            <a:pPr>
              <a:lnSpc>
                <a:spcPts val="2080"/>
              </a:lnSpc>
              <a:spcAft>
                <a:spcPts val="1800"/>
              </a:spcAft>
              <a:defRPr sz="1600" b="0" i="0">
                <a:solidFill>
                  <a:srgbClr val="9B9B9B"/>
                </a:solidFill>
                <a:latin typeface="DM Sans"/>
              </a:defRPr>
            </a:pPr>
            <a:r>
              <a:rPr lang="en-US" sz="1200" b="1" dirty="0">
                <a:solidFill>
                  <a:schemeClr val="bg1"/>
                </a:solidFill>
              </a:rPr>
              <a:t>Built-in fashion expertise</a:t>
            </a:r>
            <a:r>
              <a:rPr lang="en-US" sz="1200" dirty="0"/>
              <a:t>:  Color theory · Proportions · Fit · Dress codes · Seasonal trends · Body type · Color season</a:t>
            </a:r>
          </a:p>
          <a:p>
            <a:pPr>
              <a:lnSpc>
                <a:spcPts val="2080"/>
              </a:lnSpc>
              <a:spcAft>
                <a:spcPts val="1800"/>
              </a:spcAft>
              <a:defRPr sz="1600" b="0" i="0">
                <a:solidFill>
                  <a:srgbClr val="9B9B9B"/>
                </a:solidFill>
                <a:latin typeface="DM Sans"/>
              </a:defRPr>
            </a:pPr>
            <a:r>
              <a:rPr lang="en-US" sz="1200" b="1" dirty="0">
                <a:solidFill>
                  <a:schemeClr val="bg1"/>
                </a:solidFill>
              </a:rPr>
              <a:t>Self-improving AI</a:t>
            </a:r>
            <a:r>
              <a:rPr lang="en-US" sz="1200" dirty="0"/>
              <a:t>: 7-stage automated training pipeline · Prompt v3.0 · Self-calibrating against community ratings</a:t>
            </a:r>
            <a:endParaRPr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E85D4C"/>
                </a:solidFill>
                <a:latin typeface="DM Sans"/>
              </a:defRPr>
            </a:pPr>
            <a:r>
              <a:t>MARKET OPPORTUNITY</a:t>
            </a:r>
          </a:p>
        </p:txBody>
      </p:sp>
      <p:sp>
        <p:nvSpPr>
          <p:cNvPr id="3" name="TextBox 2"/>
          <p:cNvSpPr txBox="1"/>
          <p:nvPr/>
        </p:nvSpPr>
        <p:spPr>
          <a:xfrm>
            <a:off x="731520" y="822960"/>
            <a:ext cx="6400800" cy="731520"/>
          </a:xfrm>
          <a:prstGeom prst="rect">
            <a:avLst/>
          </a:prstGeom>
          <a:noFill/>
        </p:spPr>
        <p:txBody>
          <a:bodyPr wrap="square">
            <a:spAutoFit/>
          </a:bodyPr>
          <a:lstStyle/>
          <a:p>
            <a:pPr algn="l">
              <a:lnSpc>
                <a:spcPts val="3679"/>
              </a:lnSpc>
              <a:spcAft>
                <a:spcPts val="0"/>
              </a:spcAft>
              <a:defRPr sz="3200" b="0" i="1">
                <a:solidFill>
                  <a:srgbClr val="1A1A1A"/>
                </a:solidFill>
                <a:latin typeface="Playfair Display"/>
              </a:defRPr>
            </a:pPr>
            <a:r>
              <a:rPr dirty="0"/>
              <a:t>A massive, underserved market</a:t>
            </a:r>
            <a:br>
              <a:rPr dirty="0"/>
            </a:br>
            <a:r>
              <a:rPr dirty="0"/>
              <a:t>at the intersection of fashion and AI.</a:t>
            </a:r>
          </a:p>
        </p:txBody>
      </p:sp>
      <p:sp>
        <p:nvSpPr>
          <p:cNvPr id="4" name="Rectangle 3"/>
          <p:cNvSpPr/>
          <p:nvPr/>
        </p:nvSpPr>
        <p:spPr>
          <a:xfrm>
            <a:off x="731520" y="228600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ectangle 4"/>
          <p:cNvSpPr/>
          <p:nvPr/>
        </p:nvSpPr>
        <p:spPr>
          <a:xfrm>
            <a:off x="731520" y="2651760"/>
            <a:ext cx="2194560" cy="237744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914400" y="2834640"/>
            <a:ext cx="1828800" cy="274320"/>
          </a:xfrm>
          <a:prstGeom prst="rect">
            <a:avLst/>
          </a:prstGeom>
          <a:noFill/>
        </p:spPr>
        <p:txBody>
          <a:bodyPr wrap="square">
            <a:spAutoFit/>
          </a:bodyPr>
          <a:lstStyle/>
          <a:p>
            <a:pPr algn="l">
              <a:lnSpc>
                <a:spcPts val="1320"/>
              </a:lnSpc>
              <a:spcAft>
                <a:spcPts val="0"/>
              </a:spcAft>
              <a:defRPr sz="1100" b="1" i="0">
                <a:solidFill>
                  <a:srgbClr val="9B9B9B"/>
                </a:solidFill>
                <a:latin typeface="DM Sans"/>
              </a:defRPr>
            </a:pPr>
            <a:r>
              <a:t>TAM</a:t>
            </a:r>
          </a:p>
        </p:txBody>
      </p:sp>
      <p:sp>
        <p:nvSpPr>
          <p:cNvPr id="7" name="TextBox 6"/>
          <p:cNvSpPr txBox="1"/>
          <p:nvPr/>
        </p:nvSpPr>
        <p:spPr>
          <a:xfrm>
            <a:off x="914400" y="3108960"/>
            <a:ext cx="1828800" cy="707886"/>
          </a:xfrm>
          <a:prstGeom prst="rect">
            <a:avLst/>
          </a:prstGeom>
          <a:noFill/>
        </p:spPr>
        <p:txBody>
          <a:bodyPr wrap="square">
            <a:spAutoFit/>
          </a:bodyPr>
          <a:lstStyle/>
          <a:p>
            <a:pPr algn="l">
              <a:lnSpc>
                <a:spcPts val="4800"/>
              </a:lnSpc>
              <a:spcAft>
                <a:spcPts val="0"/>
              </a:spcAft>
              <a:defRPr sz="4000" b="0" i="1">
                <a:solidFill>
                  <a:srgbClr val="FFFFFF"/>
                </a:solidFill>
                <a:latin typeface="Playfair Display"/>
              </a:defRPr>
            </a:pPr>
            <a:r>
              <a:rPr dirty="0"/>
              <a:t>$1.</a:t>
            </a:r>
            <a:r>
              <a:rPr lang="en-US" dirty="0"/>
              <a:t>8</a:t>
            </a:r>
            <a:r>
              <a:rPr dirty="0"/>
              <a:t>T</a:t>
            </a:r>
          </a:p>
        </p:txBody>
      </p:sp>
      <p:sp>
        <p:nvSpPr>
          <p:cNvPr id="8" name="TextBox 7"/>
          <p:cNvSpPr txBox="1"/>
          <p:nvPr/>
        </p:nvSpPr>
        <p:spPr>
          <a:xfrm>
            <a:off x="914400" y="3840480"/>
            <a:ext cx="1828800" cy="640080"/>
          </a:xfrm>
          <a:prstGeom prst="rect">
            <a:avLst/>
          </a:prstGeom>
          <a:noFill/>
        </p:spPr>
        <p:txBody>
          <a:bodyPr wrap="square">
            <a:spAutoFit/>
          </a:bodyPr>
          <a:lstStyle/>
          <a:p>
            <a:pPr algn="l">
              <a:lnSpc>
                <a:spcPts val="1680"/>
              </a:lnSpc>
              <a:spcAft>
                <a:spcPts val="0"/>
              </a:spcAft>
              <a:defRPr sz="1400" b="0" i="0">
                <a:solidFill>
                  <a:srgbClr val="9B9B9B"/>
                </a:solidFill>
                <a:latin typeface="DM Sans"/>
              </a:defRPr>
            </a:pPr>
            <a:r>
              <a:t>Global fashion market</a:t>
            </a:r>
          </a:p>
        </p:txBody>
      </p:sp>
      <p:sp>
        <p:nvSpPr>
          <p:cNvPr id="9" name="Rectangle 8"/>
          <p:cNvSpPr/>
          <p:nvPr/>
        </p:nvSpPr>
        <p:spPr>
          <a:xfrm>
            <a:off x="3108960" y="2651760"/>
            <a:ext cx="2194560" cy="237744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3291840" y="2834640"/>
            <a:ext cx="1828800" cy="274320"/>
          </a:xfrm>
          <a:prstGeom prst="rect">
            <a:avLst/>
          </a:prstGeom>
          <a:noFill/>
        </p:spPr>
        <p:txBody>
          <a:bodyPr wrap="square">
            <a:spAutoFit/>
          </a:bodyPr>
          <a:lstStyle/>
          <a:p>
            <a:pPr algn="l">
              <a:lnSpc>
                <a:spcPts val="1320"/>
              </a:lnSpc>
              <a:spcAft>
                <a:spcPts val="0"/>
              </a:spcAft>
              <a:defRPr sz="1100" b="1" i="0">
                <a:solidFill>
                  <a:srgbClr val="9B9B9B"/>
                </a:solidFill>
                <a:latin typeface="DM Sans"/>
              </a:defRPr>
            </a:pPr>
            <a:r>
              <a:t>SAM</a:t>
            </a:r>
          </a:p>
        </p:txBody>
      </p:sp>
      <p:sp>
        <p:nvSpPr>
          <p:cNvPr id="11" name="TextBox 10"/>
          <p:cNvSpPr txBox="1"/>
          <p:nvPr/>
        </p:nvSpPr>
        <p:spPr>
          <a:xfrm>
            <a:off x="3291840" y="3108960"/>
            <a:ext cx="1828800" cy="707886"/>
          </a:xfrm>
          <a:prstGeom prst="rect">
            <a:avLst/>
          </a:prstGeom>
          <a:noFill/>
        </p:spPr>
        <p:txBody>
          <a:bodyPr wrap="square">
            <a:spAutoFit/>
          </a:bodyPr>
          <a:lstStyle/>
          <a:p>
            <a:pPr algn="l">
              <a:lnSpc>
                <a:spcPts val="4800"/>
              </a:lnSpc>
              <a:spcAft>
                <a:spcPts val="0"/>
              </a:spcAft>
              <a:defRPr sz="4000" b="0" i="1">
                <a:solidFill>
                  <a:srgbClr val="FFFFFF"/>
                </a:solidFill>
                <a:latin typeface="Playfair Display"/>
              </a:defRPr>
            </a:pPr>
            <a:r>
              <a:rPr dirty="0"/>
              <a:t>$</a:t>
            </a:r>
            <a:r>
              <a:rPr lang="en-US" dirty="0"/>
              <a:t>5.</a:t>
            </a:r>
            <a:r>
              <a:rPr dirty="0"/>
              <a:t>5B</a:t>
            </a:r>
          </a:p>
        </p:txBody>
      </p:sp>
      <p:sp>
        <p:nvSpPr>
          <p:cNvPr id="12" name="TextBox 11"/>
          <p:cNvSpPr txBox="1"/>
          <p:nvPr/>
        </p:nvSpPr>
        <p:spPr>
          <a:xfrm>
            <a:off x="3291840" y="3840480"/>
            <a:ext cx="1828800" cy="640080"/>
          </a:xfrm>
          <a:prstGeom prst="rect">
            <a:avLst/>
          </a:prstGeom>
          <a:noFill/>
        </p:spPr>
        <p:txBody>
          <a:bodyPr wrap="square">
            <a:spAutoFit/>
          </a:bodyPr>
          <a:lstStyle/>
          <a:p>
            <a:pPr algn="l">
              <a:lnSpc>
                <a:spcPts val="1680"/>
              </a:lnSpc>
              <a:spcAft>
                <a:spcPts val="0"/>
              </a:spcAft>
              <a:defRPr sz="1400" b="0" i="0">
                <a:solidFill>
                  <a:srgbClr val="9B9B9B"/>
                </a:solidFill>
                <a:latin typeface="DM Sans"/>
              </a:defRPr>
            </a:pPr>
            <a:r>
              <a:t>Women's styling</a:t>
            </a:r>
            <a:br/>
            <a:r>
              <a:t>&amp; fashion apps</a:t>
            </a:r>
          </a:p>
        </p:txBody>
      </p:sp>
      <p:sp>
        <p:nvSpPr>
          <p:cNvPr id="13" name="Rectangle 12"/>
          <p:cNvSpPr/>
          <p:nvPr/>
        </p:nvSpPr>
        <p:spPr>
          <a:xfrm>
            <a:off x="5486400" y="2651760"/>
            <a:ext cx="2194560" cy="237744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5669280" y="2834640"/>
            <a:ext cx="1828800" cy="274320"/>
          </a:xfrm>
          <a:prstGeom prst="rect">
            <a:avLst/>
          </a:prstGeom>
          <a:noFill/>
        </p:spPr>
        <p:txBody>
          <a:bodyPr wrap="square">
            <a:spAutoFit/>
          </a:bodyPr>
          <a:lstStyle/>
          <a:p>
            <a:pPr algn="l">
              <a:lnSpc>
                <a:spcPts val="1320"/>
              </a:lnSpc>
              <a:spcAft>
                <a:spcPts val="0"/>
              </a:spcAft>
              <a:defRPr sz="1100" b="1" i="0">
                <a:solidFill>
                  <a:srgbClr val="9B9B9B"/>
                </a:solidFill>
                <a:latin typeface="DM Sans"/>
              </a:defRPr>
            </a:pPr>
            <a:r>
              <a:t>SOM</a:t>
            </a:r>
          </a:p>
        </p:txBody>
      </p:sp>
      <p:sp>
        <p:nvSpPr>
          <p:cNvPr id="15" name="TextBox 14"/>
          <p:cNvSpPr txBox="1"/>
          <p:nvPr/>
        </p:nvSpPr>
        <p:spPr>
          <a:xfrm>
            <a:off x="5669280" y="3108960"/>
            <a:ext cx="1828800" cy="707886"/>
          </a:xfrm>
          <a:prstGeom prst="rect">
            <a:avLst/>
          </a:prstGeom>
          <a:noFill/>
        </p:spPr>
        <p:txBody>
          <a:bodyPr wrap="square">
            <a:spAutoFit/>
          </a:bodyPr>
          <a:lstStyle/>
          <a:p>
            <a:pPr algn="l">
              <a:lnSpc>
                <a:spcPts val="4800"/>
              </a:lnSpc>
              <a:spcAft>
                <a:spcPts val="0"/>
              </a:spcAft>
              <a:defRPr sz="4000" b="0" i="1">
                <a:solidFill>
                  <a:srgbClr val="FFFFFF"/>
                </a:solidFill>
                <a:latin typeface="Playfair Display"/>
              </a:defRPr>
            </a:pPr>
            <a:r>
              <a:rPr dirty="0"/>
              <a:t>$</a:t>
            </a:r>
            <a:r>
              <a:rPr lang="en-US" dirty="0"/>
              <a:t>2</a:t>
            </a:r>
            <a:r>
              <a:rPr dirty="0"/>
              <a:t>00M</a:t>
            </a:r>
          </a:p>
        </p:txBody>
      </p:sp>
      <p:sp>
        <p:nvSpPr>
          <p:cNvPr id="16" name="TextBox 15"/>
          <p:cNvSpPr txBox="1"/>
          <p:nvPr/>
        </p:nvSpPr>
        <p:spPr>
          <a:xfrm>
            <a:off x="5669280" y="3840480"/>
            <a:ext cx="1828800" cy="640080"/>
          </a:xfrm>
          <a:prstGeom prst="rect">
            <a:avLst/>
          </a:prstGeom>
          <a:noFill/>
        </p:spPr>
        <p:txBody>
          <a:bodyPr wrap="square">
            <a:spAutoFit/>
          </a:bodyPr>
          <a:lstStyle/>
          <a:p>
            <a:pPr algn="l">
              <a:lnSpc>
                <a:spcPts val="1680"/>
              </a:lnSpc>
              <a:spcAft>
                <a:spcPts val="0"/>
              </a:spcAft>
              <a:defRPr sz="1400" b="0" i="0">
                <a:solidFill>
                  <a:srgbClr val="9B9B9B"/>
                </a:solidFill>
                <a:latin typeface="DM Sans"/>
              </a:defRPr>
            </a:pPr>
            <a:r>
              <a:rPr dirty="0"/>
              <a:t>AI outfit feedback</a:t>
            </a:r>
            <a:br>
              <a:rPr dirty="0"/>
            </a:br>
            <a:r>
              <a:rPr dirty="0"/>
              <a:t>(Year 5)</a:t>
            </a:r>
          </a:p>
        </p:txBody>
      </p:sp>
      <p:sp>
        <p:nvSpPr>
          <p:cNvPr id="18" name="Rectangle 17"/>
          <p:cNvSpPr/>
          <p:nvPr/>
        </p:nvSpPr>
        <p:spPr>
          <a:xfrm>
            <a:off x="731520" y="5669280"/>
            <a:ext cx="1051560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26" name="Image 0" descr="https://id-preview--f26ae20e-294b-41bd-9215-7cd7628ddb90.lovable.app/images/deck/sketches.jpg">
            <a:extLst>
              <a:ext uri="{FF2B5EF4-FFF2-40B4-BE49-F238E27FC236}">
                <a16:creationId xmlns:a16="http://schemas.microsoft.com/office/drawing/2014/main" id="{A4B20622-DA7C-58BA-0AAE-F8F1BA7E0EEA}"/>
              </a:ext>
            </a:extLst>
          </p:cNvPr>
          <p:cNvPicPr>
            <a:picLocks noChangeAspect="1"/>
          </p:cNvPicPr>
          <p:nvPr/>
        </p:nvPicPr>
        <p:blipFill>
          <a:blip r:embed="rId2"/>
          <a:srcRect/>
          <a:stretch/>
        </p:blipFill>
        <p:spPr>
          <a:xfrm>
            <a:off x="8046720" y="0"/>
            <a:ext cx="4142232" cy="6858000"/>
          </a:xfrm>
          <a:prstGeom prst="rect">
            <a:avLst/>
          </a:prstGeom>
        </p:spPr>
      </p:pic>
      <p:sp>
        <p:nvSpPr>
          <p:cNvPr id="20" name="TextBox 19">
            <a:extLst>
              <a:ext uri="{FF2B5EF4-FFF2-40B4-BE49-F238E27FC236}">
                <a16:creationId xmlns:a16="http://schemas.microsoft.com/office/drawing/2014/main" id="{44ED49D6-64A3-0879-3574-6A7F0ABB9E76}"/>
              </a:ext>
            </a:extLst>
          </p:cNvPr>
          <p:cNvSpPr txBox="1"/>
          <p:nvPr/>
        </p:nvSpPr>
        <p:spPr>
          <a:xfrm>
            <a:off x="471488" y="5852160"/>
            <a:ext cx="7575232" cy="877163"/>
          </a:xfrm>
          <a:prstGeom prst="rect">
            <a:avLst/>
          </a:prstGeom>
          <a:noFill/>
        </p:spPr>
        <p:txBody>
          <a:bodyPr wrap="square">
            <a:spAutoFit/>
          </a:bodyPr>
          <a:lstStyle/>
          <a:p>
            <a:pPr algn="l">
              <a:spcAft>
                <a:spcPts val="0"/>
              </a:spcAft>
              <a:defRPr sz="1500" b="0" i="0">
                <a:solidFill>
                  <a:srgbClr val="2D2D2D"/>
                </a:solidFill>
                <a:latin typeface="Playfair Display"/>
              </a:defRPr>
            </a:pPr>
            <a:r>
              <a:rPr sz="1700" i="1" dirty="0"/>
              <a:t>Why now?  Vision AI crossed the quality threshold in 2023–24. And every outfit we analyze becomes a permanent, structured data asset that compounds in value — a moat no competitor can replicate without our user base.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776A9A-5223-41EE-0AC7-984BCC65239B}"/>
              </a:ext>
            </a:extLst>
          </p:cNvPr>
          <p:cNvPicPr>
            <a:picLocks noChangeAspect="1"/>
          </p:cNvPicPr>
          <p:nvPr/>
        </p:nvPicPr>
        <p:blipFill>
          <a:blip r:embed="rId2"/>
          <a:srcRect l="31846" r="37658"/>
          <a:stretch>
            <a:fillRect/>
          </a:stretch>
        </p:blipFill>
        <p:spPr>
          <a:xfrm>
            <a:off x="-28875" y="0"/>
            <a:ext cx="1430955" cy="6858000"/>
          </a:xfrm>
          <a:prstGeom prst="rect">
            <a:avLst/>
          </a:prstGeom>
        </p:spPr>
      </p:pic>
      <p:sp>
        <p:nvSpPr>
          <p:cNvPr id="2" name="TextBox 1"/>
          <p:cNvSpPr txBox="1"/>
          <p:nvPr/>
        </p:nvSpPr>
        <p:spPr>
          <a:xfrm>
            <a:off x="1544960" y="480060"/>
            <a:ext cx="10058400" cy="365760"/>
          </a:xfrm>
          <a:prstGeom prst="rect">
            <a:avLst/>
          </a:prstGeom>
          <a:noFill/>
        </p:spPr>
        <p:txBody>
          <a:bodyPr wrap="square">
            <a:spAutoFit/>
          </a:bodyPr>
          <a:lstStyle/>
          <a:p>
            <a:pPr algn="l">
              <a:spcAft>
                <a:spcPts val="0"/>
              </a:spcAft>
              <a:defRPr sz="1100" b="0" i="0">
                <a:solidFill>
                  <a:srgbClr val="9B9B9B"/>
                </a:solidFill>
                <a:latin typeface="DM Sans"/>
              </a:defRPr>
            </a:pPr>
            <a:r>
              <a:rPr dirty="0"/>
              <a:t>FASHION INTELLIGENCE</a:t>
            </a:r>
          </a:p>
        </p:txBody>
      </p:sp>
      <p:sp>
        <p:nvSpPr>
          <p:cNvPr id="3" name="TextBox 2"/>
          <p:cNvSpPr txBox="1"/>
          <p:nvPr/>
        </p:nvSpPr>
        <p:spPr>
          <a:xfrm>
            <a:off x="1544960" y="662940"/>
            <a:ext cx="9845040" cy="1323439"/>
          </a:xfrm>
          <a:prstGeom prst="rect">
            <a:avLst/>
          </a:prstGeom>
          <a:noFill/>
        </p:spPr>
        <p:txBody>
          <a:bodyPr wrap="square">
            <a:spAutoFit/>
          </a:bodyPr>
          <a:lstStyle/>
          <a:p>
            <a:pPr algn="l">
              <a:spcAft>
                <a:spcPts val="0"/>
              </a:spcAft>
              <a:defRPr sz="4000" b="0" i="0">
                <a:solidFill>
                  <a:srgbClr val="FFFFFF"/>
                </a:solidFill>
                <a:latin typeface="Playfair Display"/>
              </a:defRPr>
            </a:pPr>
            <a:r>
              <a:rPr dirty="0"/>
              <a:t>The consumer app is the data collection engine.</a:t>
            </a:r>
          </a:p>
        </p:txBody>
      </p:sp>
      <p:sp>
        <p:nvSpPr>
          <p:cNvPr id="4" name="TextBox 3"/>
          <p:cNvSpPr txBox="1"/>
          <p:nvPr/>
        </p:nvSpPr>
        <p:spPr>
          <a:xfrm>
            <a:off x="1544960" y="1920240"/>
            <a:ext cx="9845040" cy="584775"/>
          </a:xfrm>
          <a:prstGeom prst="rect">
            <a:avLst/>
          </a:prstGeom>
          <a:noFill/>
        </p:spPr>
        <p:txBody>
          <a:bodyPr wrap="square">
            <a:spAutoFit/>
          </a:bodyPr>
          <a:lstStyle/>
          <a:p>
            <a:pPr algn="l">
              <a:spcAft>
                <a:spcPts val="0"/>
              </a:spcAft>
              <a:defRPr sz="1600" b="0" i="0">
                <a:solidFill>
                  <a:srgbClr val="9B9B9B"/>
                </a:solidFill>
                <a:latin typeface="DM Sans"/>
              </a:defRPr>
            </a:pPr>
            <a:r>
              <a:rPr dirty="0"/>
              <a:t>Every outfit check generates structured fashion intelligence no competitor can replicate without the same user base.</a:t>
            </a:r>
          </a:p>
        </p:txBody>
      </p:sp>
      <p:sp>
        <p:nvSpPr>
          <p:cNvPr id="5" name="Rectangle 4"/>
          <p:cNvSpPr/>
          <p:nvPr/>
        </p:nvSpPr>
        <p:spPr>
          <a:xfrm>
            <a:off x="731520" y="2514600"/>
            <a:ext cx="1371600" cy="25603"/>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731520" y="2743199"/>
            <a:ext cx="3291840" cy="2900475"/>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914400" y="2880360"/>
            <a:ext cx="2926080" cy="274320"/>
          </a:xfrm>
          <a:prstGeom prst="rect">
            <a:avLst/>
          </a:prstGeom>
          <a:noFill/>
        </p:spPr>
        <p:txBody>
          <a:bodyPr wrap="square">
            <a:spAutoFit/>
          </a:bodyPr>
          <a:lstStyle/>
          <a:p>
            <a:pPr algn="l">
              <a:spcAft>
                <a:spcPts val="0"/>
              </a:spcAft>
              <a:defRPr sz="1100" b="0" i="0">
                <a:solidFill>
                  <a:srgbClr val="E85D4C"/>
                </a:solidFill>
                <a:latin typeface="DM Sans"/>
              </a:defRPr>
            </a:pPr>
            <a:r>
              <a:t>CAPTURED PER CHECK</a:t>
            </a:r>
          </a:p>
        </p:txBody>
      </p:sp>
      <p:sp>
        <p:nvSpPr>
          <p:cNvPr id="8" name="TextBox 7"/>
          <p:cNvSpPr txBox="1"/>
          <p:nvPr/>
        </p:nvSpPr>
        <p:spPr>
          <a:xfrm>
            <a:off x="914400" y="3246120"/>
            <a:ext cx="2926080" cy="2011680"/>
          </a:xfrm>
          <a:prstGeom prst="rect">
            <a:avLst/>
          </a:prstGeom>
          <a:noFill/>
        </p:spPr>
        <p:txBody>
          <a:bodyPr wrap="square">
            <a:spAutoFit/>
          </a:bodyPr>
          <a:lstStyle/>
          <a:p>
            <a:pPr algn="l">
              <a:lnSpc>
                <a:spcPts val="1959"/>
              </a:lnSpc>
              <a:spcAft>
                <a:spcPts val="500"/>
              </a:spcAft>
              <a:defRPr sz="1400" b="0" i="0">
                <a:solidFill>
                  <a:srgbClr val="9B9B9B"/>
                </a:solidFill>
                <a:latin typeface="DM Sans"/>
              </a:defRPr>
            </a:pPr>
            <a:r>
              <a:t>—  StyleDNA attributes</a:t>
            </a:r>
          </a:p>
          <a:p>
            <a:pPr algn="l">
              <a:lnSpc>
                <a:spcPts val="1959"/>
              </a:lnSpc>
              <a:spcAft>
                <a:spcPts val="500"/>
              </a:spcAft>
              <a:defRPr sz="1400" b="0" i="0">
                <a:solidFill>
                  <a:srgbClr val="9B9B9B"/>
                </a:solidFill>
                <a:latin typeface="DM Sans"/>
              </a:defRPr>
            </a:pPr>
            <a:r>
              <a:t>—  Color harmonies &amp; palette</a:t>
            </a:r>
          </a:p>
          <a:p>
            <a:pPr algn="l">
              <a:lnSpc>
                <a:spcPts val="1959"/>
              </a:lnSpc>
              <a:spcAft>
                <a:spcPts val="500"/>
              </a:spcAft>
              <a:defRPr sz="1400" b="0" i="0">
                <a:solidFill>
                  <a:srgbClr val="9B9B9B"/>
                </a:solidFill>
                <a:latin typeface="DM Sans"/>
              </a:defRPr>
            </a:pPr>
            <a:r>
              <a:t>—  Occasion + setting patterns</a:t>
            </a:r>
          </a:p>
          <a:p>
            <a:pPr algn="l">
              <a:lnSpc>
                <a:spcPts val="1959"/>
              </a:lnSpc>
              <a:spcAft>
                <a:spcPts val="500"/>
              </a:spcAft>
              <a:defRPr sz="1400" b="0" i="0">
                <a:solidFill>
                  <a:srgbClr val="9B9B9B"/>
                </a:solidFill>
                <a:latin typeface="DM Sans"/>
              </a:defRPr>
            </a:pPr>
            <a:r>
              <a:t>—  Garment categories &amp; frequency</a:t>
            </a:r>
          </a:p>
          <a:p>
            <a:pPr algn="l">
              <a:lnSpc>
                <a:spcPts val="1959"/>
              </a:lnSpc>
              <a:spcAft>
                <a:spcPts val="500"/>
              </a:spcAft>
              <a:defRPr sz="1400" b="0" i="0">
                <a:solidFill>
                  <a:srgbClr val="9B9B9B"/>
                </a:solidFill>
                <a:latin typeface="DM Sans"/>
              </a:defRPr>
            </a:pPr>
            <a:r>
              <a:t>—  AI score + community signal</a:t>
            </a:r>
          </a:p>
          <a:p>
            <a:pPr algn="l">
              <a:lnSpc>
                <a:spcPts val="1959"/>
              </a:lnSpc>
              <a:spcAft>
                <a:spcPts val="400"/>
              </a:spcAft>
              <a:defRPr sz="1400" b="0" i="0">
                <a:solidFill>
                  <a:srgbClr val="9B9B9B"/>
                </a:solidFill>
                <a:latin typeface="DM Sans"/>
              </a:defRPr>
            </a:pPr>
            <a:r>
              <a:t>—  Trend velocity signals</a:t>
            </a:r>
          </a:p>
        </p:txBody>
      </p:sp>
      <p:sp>
        <p:nvSpPr>
          <p:cNvPr id="9" name="TextBox 8"/>
          <p:cNvSpPr txBox="1"/>
          <p:nvPr/>
        </p:nvSpPr>
        <p:spPr>
          <a:xfrm>
            <a:off x="4114800" y="3931920"/>
            <a:ext cx="457200" cy="365760"/>
          </a:xfrm>
          <a:prstGeom prst="rect">
            <a:avLst/>
          </a:prstGeom>
          <a:noFill/>
        </p:spPr>
        <p:txBody>
          <a:bodyPr wrap="square">
            <a:spAutoFit/>
          </a:bodyPr>
          <a:lstStyle/>
          <a:p>
            <a:pPr algn="ctr">
              <a:spcAft>
                <a:spcPts val="0"/>
              </a:spcAft>
              <a:defRPr sz="2400" b="0" i="0">
                <a:solidFill>
                  <a:srgbClr val="E85D4C"/>
                </a:solidFill>
                <a:latin typeface="DM Sans"/>
              </a:defRPr>
            </a:pPr>
            <a:r>
              <a:t>→</a:t>
            </a:r>
          </a:p>
        </p:txBody>
      </p:sp>
      <p:sp>
        <p:nvSpPr>
          <p:cNvPr id="10" name="Rectangle 9"/>
          <p:cNvSpPr/>
          <p:nvPr/>
        </p:nvSpPr>
        <p:spPr>
          <a:xfrm>
            <a:off x="4572000" y="2743200"/>
            <a:ext cx="3291840" cy="2913278"/>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54880" y="2880360"/>
            <a:ext cx="2926080" cy="274320"/>
          </a:xfrm>
          <a:prstGeom prst="rect">
            <a:avLst/>
          </a:prstGeom>
          <a:noFill/>
        </p:spPr>
        <p:txBody>
          <a:bodyPr wrap="square">
            <a:spAutoFit/>
          </a:bodyPr>
          <a:lstStyle/>
          <a:p>
            <a:pPr algn="l">
              <a:spcAft>
                <a:spcPts val="0"/>
              </a:spcAft>
              <a:defRPr sz="1100" b="0" i="0">
                <a:solidFill>
                  <a:srgbClr val="E85D4C"/>
                </a:solidFill>
                <a:latin typeface="DM Sans"/>
              </a:defRPr>
            </a:pPr>
            <a:r>
              <a:t>AT SCALE</a:t>
            </a:r>
          </a:p>
        </p:txBody>
      </p:sp>
      <p:sp>
        <p:nvSpPr>
          <p:cNvPr id="12" name="TextBox 11"/>
          <p:cNvSpPr txBox="1"/>
          <p:nvPr/>
        </p:nvSpPr>
        <p:spPr>
          <a:xfrm>
            <a:off x="4754880" y="3246120"/>
            <a:ext cx="2926080" cy="2011680"/>
          </a:xfrm>
          <a:prstGeom prst="rect">
            <a:avLst/>
          </a:prstGeom>
          <a:noFill/>
        </p:spPr>
        <p:txBody>
          <a:bodyPr wrap="square">
            <a:spAutoFit/>
          </a:bodyPr>
          <a:lstStyle/>
          <a:p>
            <a:pPr algn="l">
              <a:lnSpc>
                <a:spcPts val="1959"/>
              </a:lnSpc>
              <a:spcAft>
                <a:spcPts val="800"/>
              </a:spcAft>
              <a:defRPr sz="1400" b="0" i="0">
                <a:solidFill>
                  <a:srgbClr val="FFFFFF"/>
                </a:solidFill>
                <a:latin typeface="DM Sans"/>
              </a:defRPr>
            </a:pPr>
            <a:r>
              <a:t>Real-time, bottom-up dataset</a:t>
            </a:r>
          </a:p>
          <a:p>
            <a:pPr algn="l">
              <a:lnSpc>
                <a:spcPts val="1820"/>
              </a:lnSpc>
              <a:spcAft>
                <a:spcPts val="400"/>
              </a:spcAft>
              <a:defRPr sz="1300" b="0" i="0">
                <a:solidFill>
                  <a:srgbClr val="9B9B9B"/>
                </a:solidFill>
                <a:latin typeface="DM Sans"/>
              </a:defRPr>
            </a:pPr>
            <a:r>
              <a:t>What real people actually wear —</a:t>
            </a:r>
          </a:p>
          <a:p>
            <a:pPr algn="l">
              <a:lnSpc>
                <a:spcPts val="1820"/>
              </a:lnSpc>
              <a:spcAft>
                <a:spcPts val="1000"/>
              </a:spcAft>
              <a:defRPr sz="1300" b="0" i="0">
                <a:solidFill>
                  <a:srgbClr val="9B9B9B"/>
                </a:solidFill>
                <a:latin typeface="DM Sans"/>
              </a:defRPr>
            </a:pPr>
            <a:r>
              <a:t>not what they say they wear.</a:t>
            </a:r>
          </a:p>
          <a:p>
            <a:pPr algn="l">
              <a:lnSpc>
                <a:spcPts val="1820"/>
              </a:lnSpc>
              <a:spcAft>
                <a:spcPts val="400"/>
              </a:spcAft>
              <a:defRPr sz="1300" b="0" i="0">
                <a:solidFill>
                  <a:srgbClr val="9B9B9B"/>
                </a:solidFill>
                <a:latin typeface="DM Sans"/>
              </a:defRPr>
            </a:pPr>
            <a:r>
              <a:t>AI-scored. Community-validated.</a:t>
            </a:r>
          </a:p>
          <a:p>
            <a:pPr algn="l">
              <a:lnSpc>
                <a:spcPts val="1820"/>
              </a:lnSpc>
              <a:spcAft>
                <a:spcPts val="1000"/>
              </a:spcAft>
              <a:defRPr sz="1300" b="0" i="0">
                <a:solidFill>
                  <a:srgbClr val="9B9B9B"/>
                </a:solidFill>
                <a:latin typeface="DM Sans"/>
              </a:defRPr>
            </a:pPr>
            <a:r>
              <a:t>Queryable by demo, occasion, geo.</a:t>
            </a:r>
          </a:p>
          <a:p>
            <a:pPr algn="l">
              <a:lnSpc>
                <a:spcPts val="1820"/>
              </a:lnSpc>
              <a:spcAft>
                <a:spcPts val="400"/>
              </a:spcAft>
              <a:defRPr sz="1300" b="0" i="0">
                <a:solidFill>
                  <a:srgbClr val="9B9B9B"/>
                </a:solidFill>
                <a:latin typeface="DM Sans"/>
              </a:defRPr>
            </a:pPr>
            <a:r>
              <a:t>No competitor can replicate it</a:t>
            </a:r>
          </a:p>
          <a:p>
            <a:pPr algn="l">
              <a:lnSpc>
                <a:spcPts val="1820"/>
              </a:lnSpc>
              <a:spcAft>
                <a:spcPts val="400"/>
              </a:spcAft>
              <a:defRPr sz="1300" b="0" i="0">
                <a:solidFill>
                  <a:srgbClr val="9B9B9B"/>
                </a:solidFill>
                <a:latin typeface="DM Sans"/>
              </a:defRPr>
            </a:pPr>
            <a:r>
              <a:t>without our user base.</a:t>
            </a:r>
          </a:p>
        </p:txBody>
      </p:sp>
      <p:sp>
        <p:nvSpPr>
          <p:cNvPr id="13" name="TextBox 12"/>
          <p:cNvSpPr txBox="1"/>
          <p:nvPr/>
        </p:nvSpPr>
        <p:spPr>
          <a:xfrm>
            <a:off x="7955279" y="3931920"/>
            <a:ext cx="457200" cy="365760"/>
          </a:xfrm>
          <a:prstGeom prst="rect">
            <a:avLst/>
          </a:prstGeom>
          <a:noFill/>
        </p:spPr>
        <p:txBody>
          <a:bodyPr wrap="square">
            <a:spAutoFit/>
          </a:bodyPr>
          <a:lstStyle/>
          <a:p>
            <a:pPr algn="ctr">
              <a:spcAft>
                <a:spcPts val="0"/>
              </a:spcAft>
              <a:defRPr sz="2400" b="0" i="0">
                <a:solidFill>
                  <a:srgbClr val="E85D4C"/>
                </a:solidFill>
                <a:latin typeface="DM Sans"/>
              </a:defRPr>
            </a:pPr>
            <a:r>
              <a:t>→</a:t>
            </a:r>
          </a:p>
        </p:txBody>
      </p:sp>
      <p:sp>
        <p:nvSpPr>
          <p:cNvPr id="14" name="Rectangle 13"/>
          <p:cNvSpPr/>
          <p:nvPr/>
        </p:nvSpPr>
        <p:spPr>
          <a:xfrm>
            <a:off x="8412480" y="2743199"/>
            <a:ext cx="3291840" cy="2913279"/>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8595360" y="2880360"/>
            <a:ext cx="2926080" cy="274320"/>
          </a:xfrm>
          <a:prstGeom prst="rect">
            <a:avLst/>
          </a:prstGeom>
          <a:noFill/>
        </p:spPr>
        <p:txBody>
          <a:bodyPr wrap="square">
            <a:spAutoFit/>
          </a:bodyPr>
          <a:lstStyle/>
          <a:p>
            <a:pPr algn="l">
              <a:spcAft>
                <a:spcPts val="0"/>
              </a:spcAft>
              <a:defRPr sz="1100" b="0" i="0">
                <a:solidFill>
                  <a:srgbClr val="E85D4C"/>
                </a:solidFill>
                <a:latin typeface="DM Sans"/>
              </a:defRPr>
            </a:pPr>
            <a:r>
              <a:t>B2B REVENUE</a:t>
            </a:r>
          </a:p>
        </p:txBody>
      </p:sp>
      <p:sp>
        <p:nvSpPr>
          <p:cNvPr id="16" name="TextBox 15"/>
          <p:cNvSpPr txBox="1"/>
          <p:nvPr/>
        </p:nvSpPr>
        <p:spPr>
          <a:xfrm>
            <a:off x="8595360" y="3246120"/>
            <a:ext cx="2926080" cy="2011680"/>
          </a:xfrm>
          <a:prstGeom prst="rect">
            <a:avLst/>
          </a:prstGeom>
          <a:noFill/>
        </p:spPr>
        <p:txBody>
          <a:bodyPr wrap="square">
            <a:spAutoFit/>
          </a:bodyPr>
          <a:lstStyle/>
          <a:p>
            <a:pPr algn="l">
              <a:lnSpc>
                <a:spcPts val="1959"/>
              </a:lnSpc>
              <a:spcAft>
                <a:spcPts val="200"/>
              </a:spcAft>
              <a:defRPr sz="1400" b="0" i="0">
                <a:solidFill>
                  <a:srgbClr val="FFFFFF"/>
                </a:solidFill>
                <a:latin typeface="DM Sans"/>
              </a:defRPr>
            </a:pPr>
            <a:r>
              <a:t>Trend reports</a:t>
            </a:r>
          </a:p>
          <a:p>
            <a:pPr algn="l">
              <a:lnSpc>
                <a:spcPts val="1820"/>
              </a:lnSpc>
              <a:spcAft>
                <a:spcPts val="700"/>
              </a:spcAft>
              <a:defRPr sz="1300" b="0" i="0">
                <a:solidFill>
                  <a:srgbClr val="9B9B9B"/>
                </a:solidFill>
                <a:latin typeface="DM Sans"/>
              </a:defRPr>
            </a:pPr>
            <a:r>
              <a:t>$15–50K / quarter</a:t>
            </a:r>
          </a:p>
          <a:p>
            <a:pPr algn="l">
              <a:lnSpc>
                <a:spcPts val="1959"/>
              </a:lnSpc>
              <a:spcAft>
                <a:spcPts val="200"/>
              </a:spcAft>
              <a:defRPr sz="1400" b="0" i="0">
                <a:solidFill>
                  <a:srgbClr val="FFFFFF"/>
                </a:solidFill>
                <a:latin typeface="DM Sans"/>
              </a:defRPr>
            </a:pPr>
            <a:r>
              <a:t>Custom brand research</a:t>
            </a:r>
          </a:p>
          <a:p>
            <a:pPr algn="l">
              <a:lnSpc>
                <a:spcPts val="1820"/>
              </a:lnSpc>
              <a:spcAft>
                <a:spcPts val="700"/>
              </a:spcAft>
              <a:defRPr sz="1300" b="0" i="0">
                <a:solidFill>
                  <a:srgbClr val="9B9B9B"/>
                </a:solidFill>
                <a:latin typeface="DM Sans"/>
              </a:defRPr>
            </a:pPr>
            <a:r>
              <a:t>$25–100K per study</a:t>
            </a:r>
          </a:p>
          <a:p>
            <a:pPr algn="l">
              <a:lnSpc>
                <a:spcPts val="1959"/>
              </a:lnSpc>
              <a:spcAft>
                <a:spcPts val="200"/>
              </a:spcAft>
              <a:defRPr sz="1400" b="0" i="0">
                <a:solidFill>
                  <a:srgbClr val="FFFFFF"/>
                </a:solidFill>
                <a:latin typeface="DM Sans"/>
              </a:defRPr>
            </a:pPr>
            <a:r>
              <a:t>Real-time trend API</a:t>
            </a:r>
          </a:p>
          <a:p>
            <a:pPr algn="l">
              <a:lnSpc>
                <a:spcPts val="1820"/>
              </a:lnSpc>
              <a:spcAft>
                <a:spcPts val="700"/>
              </a:spcAft>
              <a:defRPr sz="1300" b="0" i="0">
                <a:solidFill>
                  <a:srgbClr val="9B9B9B"/>
                </a:solidFill>
                <a:latin typeface="DM Sans"/>
              </a:defRPr>
            </a:pPr>
            <a:r>
              <a:t>$5–20K / month</a:t>
            </a:r>
          </a:p>
          <a:p>
            <a:pPr algn="l">
              <a:lnSpc>
                <a:spcPts val="1959"/>
              </a:lnSpc>
              <a:spcAft>
                <a:spcPts val="200"/>
              </a:spcAft>
              <a:defRPr sz="1400" b="0" i="0">
                <a:solidFill>
                  <a:srgbClr val="FFFFFF"/>
                </a:solidFill>
                <a:latin typeface="DM Sans"/>
              </a:defRPr>
            </a:pPr>
            <a:r>
              <a:t>White-label styling SDK</a:t>
            </a:r>
          </a:p>
          <a:p>
            <a:pPr algn="l">
              <a:lnSpc>
                <a:spcPts val="1820"/>
              </a:lnSpc>
              <a:spcAft>
                <a:spcPts val="400"/>
              </a:spcAft>
              <a:defRPr sz="1300" b="0" i="0">
                <a:solidFill>
                  <a:srgbClr val="9B9B9B"/>
                </a:solidFill>
                <a:latin typeface="DM Sans"/>
              </a:defRPr>
            </a:pPr>
            <a:r>
              <a:t>$10–50K / month</a:t>
            </a:r>
          </a:p>
        </p:txBody>
      </p:sp>
      <p:sp>
        <p:nvSpPr>
          <p:cNvPr id="17" name="Rectangle 16"/>
          <p:cNvSpPr/>
          <p:nvPr/>
        </p:nvSpPr>
        <p:spPr>
          <a:xfrm>
            <a:off x="731520" y="5669280"/>
            <a:ext cx="10658480" cy="45719"/>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1402080" y="5852160"/>
            <a:ext cx="10485120" cy="584775"/>
          </a:xfrm>
          <a:prstGeom prst="rect">
            <a:avLst/>
          </a:prstGeom>
          <a:noFill/>
        </p:spPr>
        <p:txBody>
          <a:bodyPr wrap="square">
            <a:spAutoFit/>
          </a:bodyPr>
          <a:lstStyle/>
          <a:p>
            <a:pPr algn="l">
              <a:spcAft>
                <a:spcPts val="0"/>
              </a:spcAft>
              <a:defRPr sz="1600" b="0" i="0">
                <a:solidFill>
                  <a:srgbClr val="E85D4C"/>
                </a:solidFill>
                <a:latin typeface="Playfair Display"/>
              </a:defRPr>
            </a:pPr>
            <a:r>
              <a:rPr dirty="0"/>
              <a:t>Comparable: WGSN earns ~$100M+ ARR selling fashion intelligence built on runway predictions and surveys. Ours is built on what real people actually wear.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E85D4C"/>
                </a:solidFill>
                <a:latin typeface="DM Sans"/>
              </a:defRPr>
            </a:pPr>
            <a:r>
              <a:t>BUSINESS MODEL</a:t>
            </a:r>
          </a:p>
        </p:txBody>
      </p:sp>
      <p:sp>
        <p:nvSpPr>
          <p:cNvPr id="3" name="TextBox 2"/>
          <p:cNvSpPr txBox="1"/>
          <p:nvPr/>
        </p:nvSpPr>
        <p:spPr>
          <a:xfrm>
            <a:off x="731520" y="1097280"/>
            <a:ext cx="10058400" cy="640080"/>
          </a:xfrm>
          <a:prstGeom prst="rect">
            <a:avLst/>
          </a:prstGeom>
          <a:noFill/>
        </p:spPr>
        <p:txBody>
          <a:bodyPr wrap="square">
            <a:spAutoFit/>
          </a:bodyPr>
          <a:lstStyle/>
          <a:p>
            <a:pPr algn="l">
              <a:lnSpc>
                <a:spcPts val="4079"/>
              </a:lnSpc>
              <a:spcAft>
                <a:spcPts val="0"/>
              </a:spcAft>
              <a:defRPr sz="3400" b="0" i="1">
                <a:solidFill>
                  <a:srgbClr val="1A1A1A"/>
                </a:solidFill>
                <a:latin typeface="Playfair Display"/>
              </a:defRPr>
            </a:pPr>
            <a:r>
              <a:t>Freemium with a clear upgrade path.</a:t>
            </a:r>
          </a:p>
        </p:txBody>
      </p:sp>
      <p:sp>
        <p:nvSpPr>
          <p:cNvPr id="4" name="Rectangle 3"/>
          <p:cNvSpPr/>
          <p:nvPr/>
        </p:nvSpPr>
        <p:spPr>
          <a:xfrm>
            <a:off x="731520" y="201168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ectangle 4"/>
          <p:cNvSpPr/>
          <p:nvPr/>
        </p:nvSpPr>
        <p:spPr>
          <a:xfrm>
            <a:off x="731520" y="2377440"/>
            <a:ext cx="2377440" cy="3840480"/>
          </a:xfrm>
          <a:prstGeom prst="rect">
            <a:avLst/>
          </a:prstGeom>
          <a:solidFill>
            <a:srgbClr val="FFFFFF"/>
          </a:solidFill>
          <a:ln w="12700">
            <a:solidFill>
              <a:srgbClr val="E8E8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914400" y="2560320"/>
            <a:ext cx="2011680" cy="274320"/>
          </a:xfrm>
          <a:prstGeom prst="rect">
            <a:avLst/>
          </a:prstGeom>
          <a:noFill/>
        </p:spPr>
        <p:txBody>
          <a:bodyPr wrap="square">
            <a:spAutoFit/>
          </a:bodyPr>
          <a:lstStyle/>
          <a:p>
            <a:pPr algn="l">
              <a:lnSpc>
                <a:spcPts val="1320"/>
              </a:lnSpc>
              <a:spcAft>
                <a:spcPts val="0"/>
              </a:spcAft>
              <a:defRPr sz="1100" b="1" i="0">
                <a:solidFill>
                  <a:srgbClr val="1A1A1A"/>
                </a:solidFill>
                <a:latin typeface="DM Sans"/>
              </a:defRPr>
            </a:pPr>
            <a:r>
              <a:t>FREE</a:t>
            </a:r>
          </a:p>
        </p:txBody>
      </p:sp>
      <p:sp>
        <p:nvSpPr>
          <p:cNvPr id="7" name="TextBox 6"/>
          <p:cNvSpPr txBox="1"/>
          <p:nvPr/>
        </p:nvSpPr>
        <p:spPr>
          <a:xfrm>
            <a:off x="914400" y="2834640"/>
            <a:ext cx="2011680" cy="548640"/>
          </a:xfrm>
          <a:prstGeom prst="rect">
            <a:avLst/>
          </a:prstGeom>
          <a:noFill/>
        </p:spPr>
        <p:txBody>
          <a:bodyPr wrap="square">
            <a:spAutoFit/>
          </a:bodyPr>
          <a:lstStyle/>
          <a:p>
            <a:pPr algn="l">
              <a:lnSpc>
                <a:spcPts val="4320"/>
              </a:lnSpc>
              <a:spcAft>
                <a:spcPts val="0"/>
              </a:spcAft>
              <a:defRPr sz="3600" b="0" i="1">
                <a:solidFill>
                  <a:srgbClr val="1A1A1A"/>
                </a:solidFill>
                <a:latin typeface="Playfair Display"/>
              </a:defRPr>
            </a:pPr>
            <a:r>
              <a:t>$0</a:t>
            </a:r>
          </a:p>
        </p:txBody>
      </p:sp>
      <p:sp>
        <p:nvSpPr>
          <p:cNvPr id="8" name="Rectangle 7"/>
          <p:cNvSpPr/>
          <p:nvPr/>
        </p:nvSpPr>
        <p:spPr>
          <a:xfrm>
            <a:off x="914400" y="3474720"/>
            <a:ext cx="201168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914400" y="3657600"/>
            <a:ext cx="2011680" cy="2286000"/>
          </a:xfrm>
          <a:prstGeom prst="rect">
            <a:avLst/>
          </a:prstGeom>
          <a:noFill/>
        </p:spPr>
        <p:txBody>
          <a:bodyPr wrap="square">
            <a:spAutoFit/>
          </a:bodyPr>
          <a:lstStyle/>
          <a:p>
            <a:pPr algn="l">
              <a:lnSpc>
                <a:spcPts val="1820"/>
              </a:lnSpc>
              <a:spcAft>
                <a:spcPts val="600"/>
              </a:spcAft>
              <a:defRPr sz="1400" b="0" i="0">
                <a:solidFill>
                  <a:srgbClr val="2D2D2D"/>
                </a:solidFill>
                <a:latin typeface="DM Sans"/>
              </a:defRPr>
            </a:pPr>
            <a:r>
              <a:t>3 AI checks / day</a:t>
            </a:r>
          </a:p>
          <a:p>
            <a:pPr algn="l">
              <a:lnSpc>
                <a:spcPts val="1820"/>
              </a:lnSpc>
              <a:spcAft>
                <a:spcPts val="600"/>
              </a:spcAft>
              <a:defRPr sz="1400" b="0" i="0">
                <a:solidFill>
                  <a:srgbClr val="2D2D2D"/>
                </a:solidFill>
                <a:latin typeface="DM Sans"/>
              </a:defRPr>
            </a:pPr>
            <a:r>
              <a:t>3 follow-ups per check</a:t>
            </a:r>
          </a:p>
          <a:p>
            <a:pPr algn="l">
              <a:lnSpc>
                <a:spcPts val="1820"/>
              </a:lnSpc>
              <a:spcAft>
                <a:spcPts val="600"/>
              </a:spcAft>
              <a:defRPr sz="1400" b="0" i="0">
                <a:solidFill>
                  <a:srgbClr val="2D2D2D"/>
                </a:solidFill>
                <a:latin typeface="DM Sans"/>
              </a:defRPr>
            </a:pPr>
            <a:r>
              <a:t>7-day history</a:t>
            </a:r>
          </a:p>
          <a:p>
            <a:pPr algn="l">
              <a:lnSpc>
                <a:spcPts val="1820"/>
              </a:lnSpc>
              <a:spcAft>
                <a:spcPts val="600"/>
              </a:spcAft>
              <a:defRPr sz="1400" b="0" i="0">
                <a:solidFill>
                  <a:srgbClr val="2D2D2D"/>
                </a:solidFill>
                <a:latin typeface="DM Sans"/>
              </a:defRPr>
            </a:pPr>
            <a:r>
              <a:t>Ad-supported</a:t>
            </a:r>
          </a:p>
        </p:txBody>
      </p:sp>
      <p:sp>
        <p:nvSpPr>
          <p:cNvPr id="10" name="Rectangle 9"/>
          <p:cNvSpPr/>
          <p:nvPr/>
        </p:nvSpPr>
        <p:spPr>
          <a:xfrm>
            <a:off x="3474720" y="2377440"/>
            <a:ext cx="2377440" cy="384048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3657600" y="2560320"/>
            <a:ext cx="2011680" cy="274320"/>
          </a:xfrm>
          <a:prstGeom prst="rect">
            <a:avLst/>
          </a:prstGeom>
          <a:noFill/>
        </p:spPr>
        <p:txBody>
          <a:bodyPr wrap="square">
            <a:spAutoFit/>
          </a:bodyPr>
          <a:lstStyle/>
          <a:p>
            <a:pPr algn="l">
              <a:lnSpc>
                <a:spcPts val="1320"/>
              </a:lnSpc>
              <a:spcAft>
                <a:spcPts val="0"/>
              </a:spcAft>
              <a:defRPr sz="1100" b="1" i="0">
                <a:solidFill>
                  <a:srgbClr val="FFFFFF"/>
                </a:solidFill>
                <a:latin typeface="DM Sans"/>
              </a:defRPr>
            </a:pPr>
            <a:r>
              <a:t>PLUS</a:t>
            </a:r>
          </a:p>
        </p:txBody>
      </p:sp>
      <p:sp>
        <p:nvSpPr>
          <p:cNvPr id="12" name="TextBox 11"/>
          <p:cNvSpPr txBox="1"/>
          <p:nvPr/>
        </p:nvSpPr>
        <p:spPr>
          <a:xfrm>
            <a:off x="3657599" y="2834640"/>
            <a:ext cx="2194559" cy="643766"/>
          </a:xfrm>
          <a:prstGeom prst="rect">
            <a:avLst/>
          </a:prstGeom>
          <a:noFill/>
        </p:spPr>
        <p:txBody>
          <a:bodyPr wrap="square">
            <a:spAutoFit/>
          </a:bodyPr>
          <a:lstStyle/>
          <a:p>
            <a:pPr algn="l">
              <a:lnSpc>
                <a:spcPts val="4320"/>
              </a:lnSpc>
              <a:spcAft>
                <a:spcPts val="0"/>
              </a:spcAft>
              <a:defRPr sz="3600" b="0" i="1">
                <a:solidFill>
                  <a:srgbClr val="FFFFFF"/>
                </a:solidFill>
                <a:latin typeface="Playfair Display"/>
              </a:defRPr>
            </a:pPr>
            <a:r>
              <a:rPr dirty="0"/>
              <a:t>$4.99/mo</a:t>
            </a:r>
          </a:p>
        </p:txBody>
      </p:sp>
      <p:sp>
        <p:nvSpPr>
          <p:cNvPr id="13" name="Rectangle 12"/>
          <p:cNvSpPr/>
          <p:nvPr/>
        </p:nvSpPr>
        <p:spPr>
          <a:xfrm>
            <a:off x="3657600" y="3474720"/>
            <a:ext cx="2011680" cy="12700"/>
          </a:xfrm>
          <a:prstGeom prst="rect">
            <a:avLst/>
          </a:prstGeom>
          <a:solidFill>
            <a:srgbClr val="9B9B9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3657600" y="3657600"/>
            <a:ext cx="2011680" cy="2286000"/>
          </a:xfrm>
          <a:prstGeom prst="rect">
            <a:avLst/>
          </a:prstGeom>
          <a:noFill/>
        </p:spPr>
        <p:txBody>
          <a:bodyPr wrap="square">
            <a:spAutoFit/>
          </a:bodyPr>
          <a:lstStyle/>
          <a:p>
            <a:pPr algn="l">
              <a:lnSpc>
                <a:spcPts val="1820"/>
              </a:lnSpc>
              <a:spcAft>
                <a:spcPts val="600"/>
              </a:spcAft>
              <a:defRPr sz="1400" b="0" i="0">
                <a:solidFill>
                  <a:srgbClr val="9B9B9B"/>
                </a:solidFill>
                <a:latin typeface="DM Sans"/>
              </a:defRPr>
            </a:pPr>
            <a:r>
              <a:t>Unlimited AI checks</a:t>
            </a:r>
          </a:p>
          <a:p>
            <a:pPr algn="l">
              <a:lnSpc>
                <a:spcPts val="1820"/>
              </a:lnSpc>
              <a:spcAft>
                <a:spcPts val="600"/>
              </a:spcAft>
              <a:defRPr sz="1400" b="0" i="0">
                <a:solidFill>
                  <a:srgbClr val="9B9B9B"/>
                </a:solidFill>
                <a:latin typeface="DM Sans"/>
              </a:defRPr>
            </a:pPr>
            <a:r>
              <a:t>5 follow-ups per check</a:t>
            </a:r>
          </a:p>
          <a:p>
            <a:pPr algn="l">
              <a:lnSpc>
                <a:spcPts val="1820"/>
              </a:lnSpc>
              <a:spcAft>
                <a:spcPts val="600"/>
              </a:spcAft>
              <a:defRPr sz="1400" b="0" i="0">
                <a:solidFill>
                  <a:srgbClr val="9B9B9B"/>
                </a:solidFill>
                <a:latin typeface="DM Sans"/>
              </a:defRPr>
            </a:pPr>
            <a:r>
              <a:t>Full outfit history</a:t>
            </a:r>
          </a:p>
          <a:p>
            <a:pPr algn="l">
              <a:lnSpc>
                <a:spcPts val="1820"/>
              </a:lnSpc>
              <a:spcAft>
                <a:spcPts val="600"/>
              </a:spcAft>
              <a:defRPr sz="1400" b="0" i="0">
                <a:solidFill>
                  <a:srgbClr val="9B9B9B"/>
                </a:solidFill>
                <a:latin typeface="DM Sans"/>
              </a:defRPr>
            </a:pPr>
            <a:r>
              <a:t>No ads</a:t>
            </a:r>
          </a:p>
          <a:p>
            <a:pPr algn="l">
              <a:lnSpc>
                <a:spcPts val="1820"/>
              </a:lnSpc>
              <a:spcAft>
                <a:spcPts val="600"/>
              </a:spcAft>
              <a:defRPr sz="1400" b="0" i="0">
                <a:solidFill>
                  <a:srgbClr val="9B9B9B"/>
                </a:solidFill>
                <a:latin typeface="DM Sans"/>
              </a:defRPr>
            </a:pPr>
            <a:r>
              <a:t>Community feedback</a:t>
            </a:r>
          </a:p>
        </p:txBody>
      </p:sp>
      <p:sp>
        <p:nvSpPr>
          <p:cNvPr id="15" name="Rectangle 14"/>
          <p:cNvSpPr/>
          <p:nvPr/>
        </p:nvSpPr>
        <p:spPr>
          <a:xfrm>
            <a:off x="6217920" y="2377440"/>
            <a:ext cx="2377440" cy="384048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400800" y="2560320"/>
            <a:ext cx="2011680" cy="274320"/>
          </a:xfrm>
          <a:prstGeom prst="rect">
            <a:avLst/>
          </a:prstGeom>
          <a:noFill/>
        </p:spPr>
        <p:txBody>
          <a:bodyPr wrap="square">
            <a:spAutoFit/>
          </a:bodyPr>
          <a:lstStyle/>
          <a:p>
            <a:pPr algn="l">
              <a:lnSpc>
                <a:spcPts val="1320"/>
              </a:lnSpc>
              <a:spcAft>
                <a:spcPts val="0"/>
              </a:spcAft>
              <a:defRPr sz="1100" b="1" i="0">
                <a:solidFill>
                  <a:srgbClr val="FFFFFF"/>
                </a:solidFill>
                <a:latin typeface="DM Sans"/>
              </a:defRPr>
            </a:pPr>
            <a:r>
              <a:t>PRO</a:t>
            </a:r>
          </a:p>
        </p:txBody>
      </p:sp>
      <p:sp>
        <p:nvSpPr>
          <p:cNvPr id="17" name="TextBox 16"/>
          <p:cNvSpPr txBox="1"/>
          <p:nvPr/>
        </p:nvSpPr>
        <p:spPr>
          <a:xfrm>
            <a:off x="6400799" y="2834640"/>
            <a:ext cx="2377440" cy="643766"/>
          </a:xfrm>
          <a:prstGeom prst="rect">
            <a:avLst/>
          </a:prstGeom>
          <a:noFill/>
        </p:spPr>
        <p:txBody>
          <a:bodyPr wrap="square">
            <a:spAutoFit/>
          </a:bodyPr>
          <a:lstStyle/>
          <a:p>
            <a:pPr algn="l">
              <a:lnSpc>
                <a:spcPts val="4320"/>
              </a:lnSpc>
              <a:spcAft>
                <a:spcPts val="0"/>
              </a:spcAft>
              <a:defRPr sz="3600" b="0" i="1">
                <a:solidFill>
                  <a:srgbClr val="FFFFFF"/>
                </a:solidFill>
                <a:latin typeface="Playfair Display"/>
              </a:defRPr>
            </a:pPr>
            <a:r>
              <a:rPr dirty="0"/>
              <a:t>$14.99/mo</a:t>
            </a:r>
          </a:p>
        </p:txBody>
      </p:sp>
      <p:sp>
        <p:nvSpPr>
          <p:cNvPr id="18" name="Rectangle 17"/>
          <p:cNvSpPr/>
          <p:nvPr/>
        </p:nvSpPr>
        <p:spPr>
          <a:xfrm>
            <a:off x="6400800" y="3474720"/>
            <a:ext cx="2011680" cy="12700"/>
          </a:xfrm>
          <a:prstGeom prst="rect">
            <a:avLst/>
          </a:prstGeom>
          <a:solidFill>
            <a:srgbClr val="9B9B9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TextBox 18"/>
          <p:cNvSpPr txBox="1"/>
          <p:nvPr/>
        </p:nvSpPr>
        <p:spPr>
          <a:xfrm>
            <a:off x="6400800" y="3657600"/>
            <a:ext cx="2011680" cy="2286000"/>
          </a:xfrm>
          <a:prstGeom prst="rect">
            <a:avLst/>
          </a:prstGeom>
          <a:noFill/>
        </p:spPr>
        <p:txBody>
          <a:bodyPr wrap="square">
            <a:spAutoFit/>
          </a:bodyPr>
          <a:lstStyle/>
          <a:p>
            <a:pPr algn="l">
              <a:lnSpc>
                <a:spcPts val="1820"/>
              </a:lnSpc>
              <a:spcAft>
                <a:spcPts val="600"/>
              </a:spcAft>
              <a:defRPr sz="1400" b="0" i="0">
                <a:solidFill>
                  <a:srgbClr val="FFFFFF"/>
                </a:solidFill>
                <a:latin typeface="DM Sans"/>
              </a:defRPr>
            </a:pPr>
            <a:r>
              <a:t>Everything in Plus</a:t>
            </a:r>
          </a:p>
          <a:p>
            <a:pPr algn="l">
              <a:lnSpc>
                <a:spcPts val="1820"/>
              </a:lnSpc>
              <a:spcAft>
                <a:spcPts val="600"/>
              </a:spcAft>
              <a:defRPr sz="1400" b="0" i="0">
                <a:solidFill>
                  <a:srgbClr val="FFFFFF"/>
                </a:solidFill>
                <a:latin typeface="DM Sans"/>
              </a:defRPr>
            </a:pPr>
            <a:r>
              <a:t>10 follow-ups per check</a:t>
            </a:r>
          </a:p>
          <a:p>
            <a:pPr algn="l">
              <a:lnSpc>
                <a:spcPts val="1820"/>
              </a:lnSpc>
              <a:spcAft>
                <a:spcPts val="600"/>
              </a:spcAft>
              <a:defRPr sz="1400" b="0" i="0">
                <a:solidFill>
                  <a:srgbClr val="FFFFFF"/>
                </a:solidFill>
                <a:latin typeface="DM Sans"/>
              </a:defRPr>
            </a:pPr>
            <a:r>
              <a:t>5 expert reviews / month</a:t>
            </a:r>
          </a:p>
          <a:p>
            <a:pPr algn="l">
              <a:lnSpc>
                <a:spcPts val="1820"/>
              </a:lnSpc>
              <a:spcAft>
                <a:spcPts val="600"/>
              </a:spcAft>
              <a:defRPr sz="1400" b="0" i="0">
                <a:solidFill>
                  <a:srgbClr val="FFFFFF"/>
                </a:solidFill>
                <a:latin typeface="DM Sans"/>
              </a:defRPr>
            </a:pPr>
            <a:r>
              <a:t>Event planning mode</a:t>
            </a:r>
          </a:p>
          <a:p>
            <a:pPr algn="l">
              <a:lnSpc>
                <a:spcPts val="1820"/>
              </a:lnSpc>
              <a:spcAft>
                <a:spcPts val="600"/>
              </a:spcAft>
              <a:defRPr sz="1400" b="0" i="0">
                <a:solidFill>
                  <a:srgbClr val="FFFFFF"/>
                </a:solidFill>
                <a:latin typeface="DM Sans"/>
              </a:defRPr>
            </a:pPr>
            <a:r>
              <a:t>Style analytics &amp; DNA</a:t>
            </a:r>
          </a:p>
        </p:txBody>
      </p:sp>
      <p:pic>
        <p:nvPicPr>
          <p:cNvPr id="23" name="Picture 22">
            <a:extLst>
              <a:ext uri="{FF2B5EF4-FFF2-40B4-BE49-F238E27FC236}">
                <a16:creationId xmlns:a16="http://schemas.microsoft.com/office/drawing/2014/main" id="{6BB01D57-6CB3-C756-46B9-19FF5255B059}"/>
              </a:ext>
            </a:extLst>
          </p:cNvPr>
          <p:cNvPicPr>
            <a:picLocks noChangeAspect="1"/>
          </p:cNvPicPr>
          <p:nvPr/>
        </p:nvPicPr>
        <p:blipFill>
          <a:blip r:embed="rId2"/>
          <a:srcRect r="11095"/>
          <a:stretch>
            <a:fillRect/>
          </a:stretch>
        </p:blipFill>
        <p:spPr>
          <a:xfrm>
            <a:off x="8778239" y="0"/>
            <a:ext cx="3413761" cy="6858000"/>
          </a:xfrm>
          <a:prstGeom prst="rect">
            <a:avLst/>
          </a:prstGeom>
        </p:spPr>
      </p:pic>
      <p:sp>
        <p:nvSpPr>
          <p:cNvPr id="20" name="Rectangle 19">
            <a:extLst>
              <a:ext uri="{FF2B5EF4-FFF2-40B4-BE49-F238E27FC236}">
                <a16:creationId xmlns:a16="http://schemas.microsoft.com/office/drawing/2014/main" id="{8D7D80A3-0FEF-F5BA-86D9-3DCEA22E175E}"/>
              </a:ext>
            </a:extLst>
          </p:cNvPr>
          <p:cNvSpPr/>
          <p:nvPr/>
        </p:nvSpPr>
        <p:spPr>
          <a:xfrm>
            <a:off x="731520" y="6263640"/>
            <a:ext cx="10515600" cy="12801"/>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69D5E489-D873-E6D7-5113-7C9B1BD194CB}"/>
              </a:ext>
            </a:extLst>
          </p:cNvPr>
          <p:cNvSpPr txBox="1"/>
          <p:nvPr/>
        </p:nvSpPr>
        <p:spPr>
          <a:xfrm>
            <a:off x="731520" y="6355080"/>
            <a:ext cx="7772400" cy="365760"/>
          </a:xfrm>
          <a:prstGeom prst="rect">
            <a:avLst/>
          </a:prstGeom>
          <a:noFill/>
        </p:spPr>
        <p:txBody>
          <a:bodyPr wrap="square">
            <a:spAutoFit/>
          </a:bodyPr>
          <a:lstStyle/>
          <a:p>
            <a:pPr algn="l">
              <a:spcAft>
                <a:spcPts val="0"/>
              </a:spcAft>
              <a:defRPr sz="1300" b="0" i="0">
                <a:solidFill>
                  <a:srgbClr val="E85D4C"/>
                </a:solidFill>
                <a:latin typeface="DM Sans"/>
              </a:defRPr>
            </a:pPr>
            <a:r>
              <a:rPr dirty="0"/>
              <a:t>Layer 2 — Fashion Intelligence (B2B):  Trend reports  •  Trend API  •  White-label SDK  •  Custom research  —  highest-margin revenue at scale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E85D4C"/>
                </a:solidFill>
                <a:latin typeface="DM Sans"/>
              </a:defRPr>
            </a:pPr>
            <a:r>
              <a:t>UNIT ECONOMICS</a:t>
            </a:r>
          </a:p>
        </p:txBody>
      </p:sp>
      <p:sp>
        <p:nvSpPr>
          <p:cNvPr id="3" name="TextBox 2"/>
          <p:cNvSpPr txBox="1"/>
          <p:nvPr/>
        </p:nvSpPr>
        <p:spPr>
          <a:xfrm>
            <a:off x="731520" y="1097280"/>
            <a:ext cx="10058400" cy="640080"/>
          </a:xfrm>
          <a:prstGeom prst="rect">
            <a:avLst/>
          </a:prstGeom>
          <a:noFill/>
        </p:spPr>
        <p:txBody>
          <a:bodyPr wrap="square">
            <a:spAutoFit/>
          </a:bodyPr>
          <a:lstStyle/>
          <a:p>
            <a:pPr algn="l">
              <a:lnSpc>
                <a:spcPts val="4079"/>
              </a:lnSpc>
              <a:spcAft>
                <a:spcPts val="0"/>
              </a:spcAft>
              <a:defRPr sz="3400" b="0" i="1">
                <a:solidFill>
                  <a:srgbClr val="1A1A1A"/>
                </a:solidFill>
                <a:latin typeface="Playfair Display"/>
              </a:defRPr>
            </a:pPr>
            <a:r>
              <a:t>AI costs drop. Our margins improve. Every quarter.</a:t>
            </a:r>
          </a:p>
        </p:txBody>
      </p:sp>
      <p:sp>
        <p:nvSpPr>
          <p:cNvPr id="4" name="Rectangle 3"/>
          <p:cNvSpPr/>
          <p:nvPr/>
        </p:nvSpPr>
        <p:spPr>
          <a:xfrm>
            <a:off x="731520" y="201168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ectangle 4"/>
          <p:cNvSpPr/>
          <p:nvPr/>
        </p:nvSpPr>
        <p:spPr>
          <a:xfrm>
            <a:off x="731520" y="2377440"/>
            <a:ext cx="2468880" cy="256032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914400" y="2651760"/>
            <a:ext cx="2103120" cy="548640"/>
          </a:xfrm>
          <a:prstGeom prst="rect">
            <a:avLst/>
          </a:prstGeom>
          <a:noFill/>
        </p:spPr>
        <p:txBody>
          <a:bodyPr wrap="square">
            <a:spAutoFit/>
          </a:bodyPr>
          <a:lstStyle/>
          <a:p>
            <a:pPr algn="l">
              <a:lnSpc>
                <a:spcPts val="3840"/>
              </a:lnSpc>
              <a:spcAft>
                <a:spcPts val="0"/>
              </a:spcAft>
              <a:defRPr sz="3200" b="0" i="1">
                <a:solidFill>
                  <a:srgbClr val="FFFFFF"/>
                </a:solidFill>
                <a:latin typeface="Playfair Display"/>
              </a:defRPr>
            </a:pPr>
            <a:r>
              <a:t>~$0.003</a:t>
            </a:r>
          </a:p>
        </p:txBody>
      </p:sp>
      <p:sp>
        <p:nvSpPr>
          <p:cNvPr id="7" name="TextBox 6"/>
          <p:cNvSpPr txBox="1"/>
          <p:nvPr/>
        </p:nvSpPr>
        <p:spPr>
          <a:xfrm>
            <a:off x="914400" y="3291840"/>
            <a:ext cx="2103120" cy="548640"/>
          </a:xfrm>
          <a:prstGeom prst="rect">
            <a:avLst/>
          </a:prstGeom>
          <a:noFill/>
        </p:spPr>
        <p:txBody>
          <a:bodyPr wrap="square">
            <a:spAutoFit/>
          </a:bodyPr>
          <a:lstStyle/>
          <a:p>
            <a:pPr algn="l">
              <a:lnSpc>
                <a:spcPts val="1680"/>
              </a:lnSpc>
              <a:spcAft>
                <a:spcPts val="0"/>
              </a:spcAft>
              <a:defRPr sz="1400" b="1" i="0">
                <a:solidFill>
                  <a:srgbClr val="9B9B9B"/>
                </a:solidFill>
                <a:latin typeface="DM Sans"/>
              </a:defRPr>
            </a:pPr>
            <a:r>
              <a:t>Cost per</a:t>
            </a:r>
            <a:br/>
            <a:r>
              <a:t>AI check</a:t>
            </a:r>
          </a:p>
        </p:txBody>
      </p:sp>
      <p:sp>
        <p:nvSpPr>
          <p:cNvPr id="8" name="TextBox 7"/>
          <p:cNvSpPr txBox="1"/>
          <p:nvPr/>
        </p:nvSpPr>
        <p:spPr>
          <a:xfrm>
            <a:off x="914400" y="3931920"/>
            <a:ext cx="2103120" cy="548640"/>
          </a:xfrm>
          <a:prstGeom prst="rect">
            <a:avLst/>
          </a:prstGeom>
          <a:noFill/>
        </p:spPr>
        <p:txBody>
          <a:bodyPr wrap="square">
            <a:spAutoFit/>
          </a:bodyPr>
          <a:lstStyle/>
          <a:p>
            <a:pPr algn="l">
              <a:lnSpc>
                <a:spcPts val="1439"/>
              </a:lnSpc>
              <a:spcAft>
                <a:spcPts val="0"/>
              </a:spcAft>
              <a:defRPr sz="1200" b="0" i="0">
                <a:solidFill>
                  <a:srgbClr val="9B9B9B"/>
                </a:solidFill>
                <a:latin typeface="DM Sans"/>
              </a:defRPr>
            </a:pPr>
            <a:r>
              <a:t>Gemini Vision API</a:t>
            </a:r>
            <a:br/>
            <a:r>
              <a:t>cost per analysis</a:t>
            </a:r>
          </a:p>
        </p:txBody>
      </p:sp>
      <p:sp>
        <p:nvSpPr>
          <p:cNvPr id="9" name="Rectangle 8"/>
          <p:cNvSpPr/>
          <p:nvPr/>
        </p:nvSpPr>
        <p:spPr>
          <a:xfrm>
            <a:off x="3566160" y="2377440"/>
            <a:ext cx="2468880" cy="256032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3749040" y="2651760"/>
            <a:ext cx="2103120" cy="548640"/>
          </a:xfrm>
          <a:prstGeom prst="rect">
            <a:avLst/>
          </a:prstGeom>
          <a:noFill/>
        </p:spPr>
        <p:txBody>
          <a:bodyPr wrap="square">
            <a:spAutoFit/>
          </a:bodyPr>
          <a:lstStyle/>
          <a:p>
            <a:pPr algn="l">
              <a:lnSpc>
                <a:spcPts val="3840"/>
              </a:lnSpc>
              <a:spcAft>
                <a:spcPts val="0"/>
              </a:spcAft>
              <a:defRPr sz="3200" b="0" i="1">
                <a:solidFill>
                  <a:srgbClr val="FFFFFF"/>
                </a:solidFill>
                <a:latin typeface="Playfair Display"/>
              </a:defRPr>
            </a:pPr>
            <a:r>
              <a:t>~$0.50</a:t>
            </a:r>
          </a:p>
        </p:txBody>
      </p:sp>
      <p:sp>
        <p:nvSpPr>
          <p:cNvPr id="11" name="TextBox 10"/>
          <p:cNvSpPr txBox="1"/>
          <p:nvPr/>
        </p:nvSpPr>
        <p:spPr>
          <a:xfrm>
            <a:off x="3749040" y="3291840"/>
            <a:ext cx="2103120" cy="548640"/>
          </a:xfrm>
          <a:prstGeom prst="rect">
            <a:avLst/>
          </a:prstGeom>
          <a:noFill/>
        </p:spPr>
        <p:txBody>
          <a:bodyPr wrap="square">
            <a:spAutoFit/>
          </a:bodyPr>
          <a:lstStyle/>
          <a:p>
            <a:pPr algn="l">
              <a:lnSpc>
                <a:spcPts val="1680"/>
              </a:lnSpc>
              <a:spcAft>
                <a:spcPts val="0"/>
              </a:spcAft>
              <a:defRPr sz="1400" b="1" i="0">
                <a:solidFill>
                  <a:srgbClr val="9B9B9B"/>
                </a:solidFill>
                <a:latin typeface="DM Sans"/>
              </a:defRPr>
            </a:pPr>
            <a:r>
              <a:t>Blended monthly</a:t>
            </a:r>
            <a:br/>
            <a:r>
              <a:t>cost per user</a:t>
            </a:r>
          </a:p>
        </p:txBody>
      </p:sp>
      <p:sp>
        <p:nvSpPr>
          <p:cNvPr id="12" name="TextBox 11"/>
          <p:cNvSpPr txBox="1"/>
          <p:nvPr/>
        </p:nvSpPr>
        <p:spPr>
          <a:xfrm>
            <a:off x="3749040" y="3931920"/>
            <a:ext cx="2103120" cy="548640"/>
          </a:xfrm>
          <a:prstGeom prst="rect">
            <a:avLst/>
          </a:prstGeom>
          <a:noFill/>
        </p:spPr>
        <p:txBody>
          <a:bodyPr wrap="square">
            <a:spAutoFit/>
          </a:bodyPr>
          <a:lstStyle/>
          <a:p>
            <a:pPr algn="l">
              <a:lnSpc>
                <a:spcPts val="1439"/>
              </a:lnSpc>
              <a:spcAft>
                <a:spcPts val="0"/>
              </a:spcAft>
              <a:defRPr sz="1200" b="0" i="0">
                <a:solidFill>
                  <a:srgbClr val="9B9B9B"/>
                </a:solidFill>
                <a:latin typeface="DM Sans"/>
              </a:defRPr>
            </a:pPr>
            <a:r>
              <a:t>Including infra,</a:t>
            </a:r>
            <a:br/>
            <a:r>
              <a:t>storage, AI calls</a:t>
            </a:r>
          </a:p>
        </p:txBody>
      </p:sp>
      <p:sp>
        <p:nvSpPr>
          <p:cNvPr id="13" name="Rectangle 12"/>
          <p:cNvSpPr/>
          <p:nvPr/>
        </p:nvSpPr>
        <p:spPr>
          <a:xfrm>
            <a:off x="6400800" y="2377440"/>
            <a:ext cx="2468880" cy="256032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6400800" y="2651760"/>
            <a:ext cx="2834640" cy="579646"/>
          </a:xfrm>
          <a:prstGeom prst="rect">
            <a:avLst/>
          </a:prstGeom>
          <a:noFill/>
        </p:spPr>
        <p:txBody>
          <a:bodyPr wrap="square">
            <a:spAutoFit/>
          </a:bodyPr>
          <a:lstStyle/>
          <a:p>
            <a:pPr algn="l">
              <a:lnSpc>
                <a:spcPts val="3840"/>
              </a:lnSpc>
              <a:spcAft>
                <a:spcPts val="0"/>
              </a:spcAft>
              <a:defRPr sz="3200" b="0" i="1">
                <a:solidFill>
                  <a:srgbClr val="FFFFFF"/>
                </a:solidFill>
                <a:latin typeface="Playfair Display"/>
              </a:defRPr>
            </a:pPr>
            <a:r>
              <a:rPr dirty="0"/>
              <a:t>$4.99–$14.99</a:t>
            </a:r>
          </a:p>
        </p:txBody>
      </p:sp>
      <p:sp>
        <p:nvSpPr>
          <p:cNvPr id="15" name="TextBox 14"/>
          <p:cNvSpPr txBox="1"/>
          <p:nvPr/>
        </p:nvSpPr>
        <p:spPr>
          <a:xfrm>
            <a:off x="6583680" y="3291840"/>
            <a:ext cx="2103120" cy="548640"/>
          </a:xfrm>
          <a:prstGeom prst="rect">
            <a:avLst/>
          </a:prstGeom>
          <a:noFill/>
        </p:spPr>
        <p:txBody>
          <a:bodyPr wrap="square">
            <a:spAutoFit/>
          </a:bodyPr>
          <a:lstStyle/>
          <a:p>
            <a:pPr algn="l">
              <a:lnSpc>
                <a:spcPts val="1680"/>
              </a:lnSpc>
              <a:spcAft>
                <a:spcPts val="0"/>
              </a:spcAft>
              <a:defRPr sz="1400" b="1" i="0">
                <a:solidFill>
                  <a:srgbClr val="9B9B9B"/>
                </a:solidFill>
                <a:latin typeface="DM Sans"/>
              </a:defRPr>
            </a:pPr>
            <a:r>
              <a:t>Monthly revenue</a:t>
            </a:r>
            <a:br/>
            <a:r>
              <a:t>per paid user</a:t>
            </a:r>
          </a:p>
        </p:txBody>
      </p:sp>
      <p:sp>
        <p:nvSpPr>
          <p:cNvPr id="16" name="TextBox 15"/>
          <p:cNvSpPr txBox="1"/>
          <p:nvPr/>
        </p:nvSpPr>
        <p:spPr>
          <a:xfrm>
            <a:off x="6583680" y="3931920"/>
            <a:ext cx="2103120" cy="548640"/>
          </a:xfrm>
          <a:prstGeom prst="rect">
            <a:avLst/>
          </a:prstGeom>
          <a:noFill/>
        </p:spPr>
        <p:txBody>
          <a:bodyPr wrap="square">
            <a:spAutoFit/>
          </a:bodyPr>
          <a:lstStyle/>
          <a:p>
            <a:pPr algn="l">
              <a:lnSpc>
                <a:spcPts val="1439"/>
              </a:lnSpc>
              <a:spcAft>
                <a:spcPts val="0"/>
              </a:spcAft>
              <a:defRPr sz="1200" b="0" i="0">
                <a:solidFill>
                  <a:srgbClr val="9B9B9B"/>
                </a:solidFill>
                <a:latin typeface="DM Sans"/>
              </a:defRPr>
            </a:pPr>
            <a:r>
              <a:t>Strong gross margins</a:t>
            </a:r>
            <a:br/>
            <a:r>
              <a:t>on subscriptions</a:t>
            </a:r>
          </a:p>
        </p:txBody>
      </p:sp>
      <p:sp>
        <p:nvSpPr>
          <p:cNvPr id="17" name="Rectangle 16"/>
          <p:cNvSpPr/>
          <p:nvPr/>
        </p:nvSpPr>
        <p:spPr>
          <a:xfrm>
            <a:off x="9235440" y="2377440"/>
            <a:ext cx="2468880" cy="256032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9418320" y="2651760"/>
            <a:ext cx="2103120" cy="548640"/>
          </a:xfrm>
          <a:prstGeom prst="rect">
            <a:avLst/>
          </a:prstGeom>
          <a:noFill/>
        </p:spPr>
        <p:txBody>
          <a:bodyPr wrap="square">
            <a:spAutoFit/>
          </a:bodyPr>
          <a:lstStyle/>
          <a:p>
            <a:pPr algn="l">
              <a:lnSpc>
                <a:spcPts val="3840"/>
              </a:lnSpc>
              <a:spcAft>
                <a:spcPts val="0"/>
              </a:spcAft>
              <a:defRPr sz="3200" b="0" i="1">
                <a:solidFill>
                  <a:srgbClr val="FFFFFF"/>
                </a:solidFill>
                <a:latin typeface="Playfair Display"/>
              </a:defRPr>
            </a:pPr>
            <a:r>
              <a:t>10–30x</a:t>
            </a:r>
          </a:p>
        </p:txBody>
      </p:sp>
      <p:sp>
        <p:nvSpPr>
          <p:cNvPr id="19" name="TextBox 18"/>
          <p:cNvSpPr txBox="1"/>
          <p:nvPr/>
        </p:nvSpPr>
        <p:spPr>
          <a:xfrm>
            <a:off x="9418320" y="3291840"/>
            <a:ext cx="2103120" cy="548640"/>
          </a:xfrm>
          <a:prstGeom prst="rect">
            <a:avLst/>
          </a:prstGeom>
          <a:noFill/>
        </p:spPr>
        <p:txBody>
          <a:bodyPr wrap="square">
            <a:spAutoFit/>
          </a:bodyPr>
          <a:lstStyle/>
          <a:p>
            <a:pPr algn="l">
              <a:lnSpc>
                <a:spcPts val="1680"/>
              </a:lnSpc>
              <a:spcAft>
                <a:spcPts val="0"/>
              </a:spcAft>
              <a:defRPr sz="1400" b="1" i="0">
                <a:solidFill>
                  <a:srgbClr val="9B9B9B"/>
                </a:solidFill>
                <a:latin typeface="DM Sans"/>
              </a:defRPr>
            </a:pPr>
            <a:r>
              <a:t>Target</a:t>
            </a:r>
            <a:br/>
            <a:r>
              <a:t>LTV:CAC</a:t>
            </a:r>
          </a:p>
        </p:txBody>
      </p:sp>
      <p:sp>
        <p:nvSpPr>
          <p:cNvPr id="20" name="TextBox 19"/>
          <p:cNvSpPr txBox="1"/>
          <p:nvPr/>
        </p:nvSpPr>
        <p:spPr>
          <a:xfrm>
            <a:off x="9418320" y="3931920"/>
            <a:ext cx="2103120" cy="548640"/>
          </a:xfrm>
          <a:prstGeom prst="rect">
            <a:avLst/>
          </a:prstGeom>
          <a:noFill/>
        </p:spPr>
        <p:txBody>
          <a:bodyPr wrap="square">
            <a:spAutoFit/>
          </a:bodyPr>
          <a:lstStyle/>
          <a:p>
            <a:pPr algn="l">
              <a:lnSpc>
                <a:spcPts val="1439"/>
              </a:lnSpc>
              <a:spcAft>
                <a:spcPts val="0"/>
              </a:spcAft>
              <a:defRPr sz="1200" b="0" i="0">
                <a:solidFill>
                  <a:srgbClr val="9B9B9B"/>
                </a:solidFill>
                <a:latin typeface="DM Sans"/>
              </a:defRPr>
            </a:pPr>
            <a:r>
              <a:t>Organic-first</a:t>
            </a:r>
            <a:br/>
            <a:r>
              <a:t>acquisition</a:t>
            </a:r>
          </a:p>
        </p:txBody>
      </p:sp>
      <p:sp>
        <p:nvSpPr>
          <p:cNvPr id="21" name="Rectangle 20"/>
          <p:cNvSpPr/>
          <p:nvPr/>
        </p:nvSpPr>
        <p:spPr>
          <a:xfrm>
            <a:off x="731520" y="5303520"/>
            <a:ext cx="10515600" cy="12700"/>
          </a:xfrm>
          <a:prstGeom prst="rect">
            <a:avLst/>
          </a:prstGeom>
          <a:solidFill>
            <a:srgbClr val="E8E8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TextBox 21"/>
          <p:cNvSpPr txBox="1"/>
          <p:nvPr/>
        </p:nvSpPr>
        <p:spPr>
          <a:xfrm>
            <a:off x="731520" y="5486400"/>
            <a:ext cx="10058400" cy="731520"/>
          </a:xfrm>
          <a:prstGeom prst="rect">
            <a:avLst/>
          </a:prstGeom>
          <a:noFill/>
        </p:spPr>
        <p:txBody>
          <a:bodyPr wrap="square">
            <a:spAutoFit/>
          </a:bodyPr>
          <a:lstStyle/>
          <a:p>
            <a:pPr algn="l">
              <a:lnSpc>
                <a:spcPts val="1920"/>
              </a:lnSpc>
              <a:spcAft>
                <a:spcPts val="0"/>
              </a:spcAft>
              <a:defRPr sz="1600" b="0" i="0">
                <a:solidFill>
                  <a:srgbClr val="2D2D2D"/>
                </a:solidFill>
                <a:latin typeface="DM Sans"/>
              </a:defRPr>
            </a:pPr>
            <a:r>
              <a:t>AI API costs have dropped 90% in 18 months and keep falling. Our COGS improves automatically — the opposite of most consumer businesses.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67AB137-9ED7-760D-41F3-37B2A80C46E8}"/>
              </a:ext>
            </a:extLst>
          </p:cNvPr>
          <p:cNvPicPr>
            <a:picLocks noChangeAspect="1"/>
          </p:cNvPicPr>
          <p:nvPr/>
        </p:nvPicPr>
        <p:blipFill>
          <a:blip r:embed="rId2"/>
          <a:stretch>
            <a:fillRect/>
          </a:stretch>
        </p:blipFill>
        <p:spPr>
          <a:xfrm>
            <a:off x="6705600" y="0"/>
            <a:ext cx="5486400" cy="6858000"/>
          </a:xfrm>
          <a:prstGeom prst="rect">
            <a:avLst/>
          </a:prstGeom>
        </p:spPr>
      </p:pic>
      <p:sp>
        <p:nvSpPr>
          <p:cNvPr id="2" name="TextBox 1"/>
          <p:cNvSpPr txBox="1"/>
          <p:nvPr/>
        </p:nvSpPr>
        <p:spPr>
          <a:xfrm>
            <a:off x="731520" y="457200"/>
            <a:ext cx="4572000" cy="365760"/>
          </a:xfrm>
          <a:prstGeom prst="rect">
            <a:avLst/>
          </a:prstGeom>
          <a:noFill/>
        </p:spPr>
        <p:txBody>
          <a:bodyPr wrap="square">
            <a:spAutoFit/>
          </a:bodyPr>
          <a:lstStyle/>
          <a:p>
            <a:pPr algn="l">
              <a:defRPr sz="1100" b="1">
                <a:solidFill>
                  <a:srgbClr val="E85D4C"/>
                </a:solidFill>
                <a:latin typeface="DM Sans"/>
              </a:defRPr>
            </a:pPr>
            <a:r>
              <a:t>GROWTH</a:t>
            </a:r>
          </a:p>
        </p:txBody>
      </p:sp>
      <p:sp>
        <p:nvSpPr>
          <p:cNvPr id="3" name="TextBox 2"/>
          <p:cNvSpPr txBox="1"/>
          <p:nvPr/>
        </p:nvSpPr>
        <p:spPr>
          <a:xfrm>
            <a:off x="731520" y="731520"/>
            <a:ext cx="6400800" cy="640080"/>
          </a:xfrm>
          <a:prstGeom prst="rect">
            <a:avLst/>
          </a:prstGeom>
          <a:noFill/>
        </p:spPr>
        <p:txBody>
          <a:bodyPr wrap="square">
            <a:spAutoFit/>
          </a:bodyPr>
          <a:lstStyle/>
          <a:p>
            <a:pPr algn="l">
              <a:lnSpc>
                <a:spcPts val="4079"/>
              </a:lnSpc>
              <a:spcAft>
                <a:spcPts val="0"/>
              </a:spcAft>
              <a:defRPr sz="3400" b="0" i="1">
                <a:solidFill>
                  <a:srgbClr val="1A1A1A"/>
                </a:solidFill>
                <a:latin typeface="Playfair Display"/>
              </a:defRPr>
            </a:pPr>
            <a:r>
              <a:rPr dirty="0"/>
              <a:t>"Or This?" is inherently shareable.</a:t>
            </a:r>
          </a:p>
        </p:txBody>
      </p:sp>
      <p:sp>
        <p:nvSpPr>
          <p:cNvPr id="4" name="TextBox 3"/>
          <p:cNvSpPr txBox="1"/>
          <p:nvPr/>
        </p:nvSpPr>
        <p:spPr>
          <a:xfrm>
            <a:off x="731520" y="1828800"/>
            <a:ext cx="6400800" cy="365760"/>
          </a:xfrm>
          <a:prstGeom prst="rect">
            <a:avLst/>
          </a:prstGeom>
          <a:noFill/>
        </p:spPr>
        <p:txBody>
          <a:bodyPr wrap="square">
            <a:spAutoFit/>
          </a:bodyPr>
          <a:lstStyle/>
          <a:p>
            <a:pPr algn="l">
              <a:lnSpc>
                <a:spcPts val="1920"/>
              </a:lnSpc>
              <a:spcAft>
                <a:spcPts val="0"/>
              </a:spcAft>
              <a:defRPr sz="1600" b="0" i="0">
                <a:solidFill>
                  <a:srgbClr val="2D2D2D"/>
                </a:solidFill>
                <a:latin typeface="DM Sans"/>
              </a:defRPr>
            </a:pPr>
            <a:r>
              <a:t>Built-in virality. Every outfit is a potential share.</a:t>
            </a:r>
          </a:p>
        </p:txBody>
      </p:sp>
      <p:sp>
        <p:nvSpPr>
          <p:cNvPr id="5" name="Rectangle 4"/>
          <p:cNvSpPr/>
          <p:nvPr/>
        </p:nvSpPr>
        <p:spPr>
          <a:xfrm>
            <a:off x="731520" y="2377440"/>
            <a:ext cx="1371600" cy="25400"/>
          </a:xfrm>
          <a:prstGeom prst="rect">
            <a:avLst/>
          </a:prstGeom>
          <a:solidFill>
            <a:srgbClr val="E85D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731520" y="2651760"/>
            <a:ext cx="4114800" cy="2743200"/>
          </a:xfrm>
          <a:prstGeom prst="rect">
            <a:avLst/>
          </a:prstGeom>
          <a:noFill/>
        </p:spPr>
        <p:txBody>
          <a:bodyPr wrap="square">
            <a:spAutoFit/>
          </a:bodyPr>
          <a:lstStyle/>
          <a:p>
            <a:pPr algn="l">
              <a:lnSpc>
                <a:spcPts val="2210"/>
              </a:lnSpc>
              <a:spcAft>
                <a:spcPts val="1400"/>
              </a:spcAft>
              <a:defRPr sz="1700" b="1" i="0">
                <a:solidFill>
                  <a:srgbClr val="1A1A1A"/>
                </a:solidFill>
                <a:latin typeface="DM Sans"/>
              </a:defRPr>
            </a:pPr>
            <a:r>
              <a:t>The core loop:</a:t>
            </a:r>
          </a:p>
          <a:p>
            <a:pPr algn="l">
              <a:lnSpc>
                <a:spcPts val="2080"/>
              </a:lnSpc>
              <a:spcAft>
                <a:spcPts val="1000"/>
              </a:spcAft>
              <a:defRPr sz="1600" b="0" i="0">
                <a:solidFill>
                  <a:srgbClr val="2D2D2D"/>
                </a:solidFill>
                <a:latin typeface="DM Sans"/>
              </a:defRPr>
            </a:pPr>
            <a:r>
              <a:t>1.  User gets feedback → tells friends</a:t>
            </a:r>
          </a:p>
          <a:p>
            <a:pPr algn="l">
              <a:lnSpc>
                <a:spcPts val="2080"/>
              </a:lnSpc>
              <a:spcAft>
                <a:spcPts val="1000"/>
              </a:spcAft>
              <a:defRPr sz="1600" b="0" i="0">
                <a:solidFill>
                  <a:srgbClr val="2D2D2D"/>
                </a:solidFill>
                <a:latin typeface="DM Sans"/>
              </a:defRPr>
            </a:pPr>
            <a:r>
              <a:t>2.  A/B comparisons shared for votes</a:t>
            </a:r>
          </a:p>
          <a:p>
            <a:pPr algn="l">
              <a:lnSpc>
                <a:spcPts val="2080"/>
              </a:lnSpc>
              <a:spcAft>
                <a:spcPts val="1000"/>
              </a:spcAft>
              <a:defRPr sz="1600" b="0" i="0">
                <a:solidFill>
                  <a:srgbClr val="2D2D2D"/>
                </a:solidFill>
                <a:latin typeface="DM Sans"/>
              </a:defRPr>
            </a:pPr>
            <a:r>
              <a:t>3.  Friends download to participate</a:t>
            </a:r>
          </a:p>
          <a:p>
            <a:pPr algn="l">
              <a:lnSpc>
                <a:spcPts val="2080"/>
              </a:lnSpc>
              <a:spcAft>
                <a:spcPts val="1000"/>
              </a:spcAft>
              <a:defRPr sz="1600" b="0" i="0">
                <a:solidFill>
                  <a:srgbClr val="2D2D2D"/>
                </a:solidFill>
                <a:latin typeface="DM Sans"/>
              </a:defRPr>
            </a:pPr>
            <a:r>
              <a:t>4.  New users try AI → get hooked</a:t>
            </a:r>
          </a:p>
          <a:p>
            <a:pPr algn="l">
              <a:lnSpc>
                <a:spcPts val="2080"/>
              </a:lnSpc>
              <a:spcAft>
                <a:spcPts val="1000"/>
              </a:spcAft>
              <a:defRPr sz="1600" b="0" i="0">
                <a:solidFill>
                  <a:srgbClr val="2D2D2D"/>
                </a:solidFill>
                <a:latin typeface="DM Sans"/>
              </a:defRPr>
            </a:pPr>
            <a:r>
              <a:t>5.  Every outfit = potential share</a:t>
            </a:r>
          </a:p>
        </p:txBody>
      </p:sp>
      <p:sp>
        <p:nvSpPr>
          <p:cNvPr id="7" name="Rectangle 6"/>
          <p:cNvSpPr/>
          <p:nvPr/>
        </p:nvSpPr>
        <p:spPr>
          <a:xfrm>
            <a:off x="5303520" y="2651760"/>
            <a:ext cx="3657600" cy="3474720"/>
          </a:xfrm>
          <a:prstGeom prst="rect">
            <a:avLst/>
          </a:prstGeom>
          <a:solidFill>
            <a:srgbClr val="1A1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5577840" y="2834640"/>
            <a:ext cx="3200400" cy="3108960"/>
          </a:xfrm>
          <a:prstGeom prst="rect">
            <a:avLst/>
          </a:prstGeom>
          <a:noFill/>
        </p:spPr>
        <p:txBody>
          <a:bodyPr wrap="square">
            <a:spAutoFit/>
          </a:bodyPr>
          <a:lstStyle/>
          <a:p>
            <a:pPr algn="l">
              <a:lnSpc>
                <a:spcPts val="1950"/>
              </a:lnSpc>
              <a:spcAft>
                <a:spcPts val="1200"/>
              </a:spcAft>
              <a:defRPr sz="1500" b="1" i="0">
                <a:solidFill>
                  <a:srgbClr val="FFFFFF"/>
                </a:solidFill>
                <a:latin typeface="DM Sans"/>
              </a:defRPr>
            </a:pPr>
            <a:r>
              <a:t>Go-to-market:</a:t>
            </a:r>
          </a:p>
          <a:p>
            <a:pPr algn="l">
              <a:lnSpc>
                <a:spcPts val="1820"/>
              </a:lnSpc>
              <a:spcAft>
                <a:spcPts val="700"/>
              </a:spcAft>
              <a:defRPr sz="1400" b="0" i="0">
                <a:solidFill>
                  <a:srgbClr val="9B9B9B"/>
                </a:solidFill>
                <a:latin typeface="DM Sans"/>
              </a:defRPr>
            </a:pPr>
            <a:r>
              <a:t>—  TikTok / Reels</a:t>
            </a:r>
          </a:p>
          <a:p>
            <a:pPr algn="l">
              <a:lnSpc>
                <a:spcPts val="1820"/>
              </a:lnSpc>
              <a:spcAft>
                <a:spcPts val="700"/>
              </a:spcAft>
              <a:defRPr sz="1400" b="0" i="0">
                <a:solidFill>
                  <a:srgbClr val="9B9B9B"/>
                </a:solidFill>
                <a:latin typeface="DM Sans"/>
              </a:defRPr>
            </a:pPr>
            <a:r>
              <a:t>—  Reddit (2M+ members)</a:t>
            </a:r>
          </a:p>
          <a:p>
            <a:pPr algn="l">
              <a:lnSpc>
                <a:spcPts val="1820"/>
              </a:lnSpc>
              <a:spcAft>
                <a:spcPts val="700"/>
              </a:spcAft>
              <a:defRPr sz="1400" b="0" i="0">
                <a:solidFill>
                  <a:srgbClr val="9B9B9B"/>
                </a:solidFill>
                <a:latin typeface="DM Sans"/>
              </a:defRPr>
            </a:pPr>
            <a:r>
              <a:t>—  Micro-creator seeding</a:t>
            </a:r>
          </a:p>
          <a:p>
            <a:pPr algn="l">
              <a:lnSpc>
                <a:spcPts val="1820"/>
              </a:lnSpc>
              <a:spcAft>
                <a:spcPts val="1400"/>
              </a:spcAft>
              <a:defRPr sz="1400" b="0" i="0">
                <a:solidFill>
                  <a:srgbClr val="9B9B9B"/>
                </a:solidFill>
                <a:latin typeface="DM Sans"/>
              </a:defRPr>
            </a:pPr>
            <a:r>
              <a:t>—  Word of mouth</a:t>
            </a:r>
          </a:p>
          <a:p>
            <a:pPr algn="l">
              <a:lnSpc>
                <a:spcPts val="1950"/>
              </a:lnSpc>
              <a:spcAft>
                <a:spcPts val="1200"/>
              </a:spcAft>
              <a:defRPr sz="1500" b="1" i="0">
                <a:solidFill>
                  <a:srgbClr val="FFFFFF"/>
                </a:solidFill>
                <a:latin typeface="DM Sans"/>
              </a:defRPr>
            </a:pPr>
            <a:r>
              <a:t>Launch:</a:t>
            </a:r>
          </a:p>
          <a:p>
            <a:pPr algn="l">
              <a:lnSpc>
                <a:spcPts val="1820"/>
              </a:lnSpc>
              <a:spcAft>
                <a:spcPts val="700"/>
              </a:spcAft>
              <a:defRPr sz="1400" b="0" i="0">
                <a:solidFill>
                  <a:srgbClr val="9B9B9B"/>
                </a:solidFill>
                <a:latin typeface="DM Sans"/>
              </a:defRPr>
            </a:pPr>
            <a:r>
              <a:t>—  Private beta → 500</a:t>
            </a:r>
          </a:p>
          <a:p>
            <a:pPr algn="l">
              <a:lnSpc>
                <a:spcPts val="1820"/>
              </a:lnSpc>
              <a:spcAft>
                <a:spcPts val="700"/>
              </a:spcAft>
              <a:defRPr sz="1400" b="0" i="0">
                <a:solidFill>
                  <a:srgbClr val="9B9B9B"/>
                </a:solidFill>
                <a:latin typeface="DM Sans"/>
              </a:defRPr>
            </a:pPr>
            <a:r>
              <a:t>—  ProductHunt launch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268</TotalTime>
  <Words>1286</Words>
  <Application>Microsoft Office PowerPoint</Application>
  <PresentationFormat>Widescreen</PresentationFormat>
  <Paragraphs>227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Brandon Davis</dc:creator>
  <cp:keywords/>
  <dc:description>generated using python-pptx</dc:description>
  <cp:lastModifiedBy>Brandon Davis</cp:lastModifiedBy>
  <cp:revision>6</cp:revision>
  <dcterms:created xsi:type="dcterms:W3CDTF">2013-01-27T09:14:16Z</dcterms:created>
  <dcterms:modified xsi:type="dcterms:W3CDTF">2026-02-26T03:56:39Z</dcterms:modified>
  <cp:category/>
</cp:coreProperties>
</file>